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8" r:id="rId3"/>
    <p:sldId id="298" r:id="rId4"/>
    <p:sldId id="299" r:id="rId5"/>
    <p:sldId id="283" r:id="rId6"/>
    <p:sldId id="311" r:id="rId7"/>
    <p:sldId id="323" r:id="rId8"/>
    <p:sldId id="324" r:id="rId9"/>
    <p:sldId id="313" r:id="rId10"/>
    <p:sldId id="314" r:id="rId11"/>
    <p:sldId id="317" r:id="rId12"/>
    <p:sldId id="318" r:id="rId13"/>
    <p:sldId id="319" r:id="rId14"/>
    <p:sldId id="325" r:id="rId15"/>
    <p:sldId id="320" r:id="rId16"/>
    <p:sldId id="326" r:id="rId17"/>
    <p:sldId id="321" r:id="rId18"/>
    <p:sldId id="322" r:id="rId19"/>
    <p:sldId id="327" r:id="rId20"/>
    <p:sldId id="328" r:id="rId21"/>
    <p:sldId id="329" r:id="rId22"/>
    <p:sldId id="302" r:id="rId23"/>
    <p:sldId id="303" r:id="rId24"/>
    <p:sldId id="330" r:id="rId25"/>
    <p:sldId id="304" r:id="rId26"/>
    <p:sldId id="309" r:id="rId27"/>
    <p:sldId id="307" r:id="rId28"/>
    <p:sldId id="308" r:id="rId29"/>
    <p:sldId id="310" r:id="rId30"/>
    <p:sldId id="27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.petrenko" initials="i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12E1B"/>
    <a:srgbClr val="383520"/>
    <a:srgbClr val="993366"/>
    <a:srgbClr val="4F2270"/>
    <a:srgbClr val="3DA82E"/>
    <a:srgbClr val="69272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>
        <p:scale>
          <a:sx n="85" d="100"/>
          <a:sy n="85" d="100"/>
        </p:scale>
        <p:origin x="-48" y="-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01935F-2109-4369-819C-39069544E0C2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AFE0BC-7BA8-4215-950E-5E342522CE7A}">
      <dgm:prSet phldrT="[Текст]"/>
      <dgm:spPr/>
      <dgm:t>
        <a:bodyPr/>
        <a:lstStyle/>
        <a:p>
          <a:r>
            <a:rPr lang="ru-RU" dirty="0" smtClean="0"/>
            <a:t>Заявление в ОО до 1 марта</a:t>
          </a:r>
          <a:endParaRPr lang="ru-RU" dirty="0"/>
        </a:p>
      </dgm:t>
    </dgm:pt>
    <dgm:pt modelId="{CB198F4C-04FE-4948-A42C-45DAF6FD5A28}" type="parTrans" cxnId="{12BBDFB2-0D36-47DA-A364-F9CA5991557D}">
      <dgm:prSet/>
      <dgm:spPr/>
      <dgm:t>
        <a:bodyPr/>
        <a:lstStyle/>
        <a:p>
          <a:endParaRPr lang="ru-RU"/>
        </a:p>
      </dgm:t>
    </dgm:pt>
    <dgm:pt modelId="{A749C995-99FF-4970-A6CD-72D600D413FA}" type="sibTrans" cxnId="{12BBDFB2-0D36-47DA-A364-F9CA5991557D}">
      <dgm:prSet/>
      <dgm:spPr/>
      <dgm:t>
        <a:bodyPr/>
        <a:lstStyle/>
        <a:p>
          <a:endParaRPr lang="ru-RU"/>
        </a:p>
      </dgm:t>
    </dgm:pt>
    <dgm:pt modelId="{AFBFB1A2-FE63-4267-B811-1967066ACC8C}">
      <dgm:prSet phldrT="[Текст]"/>
      <dgm:spPr/>
      <dgm:t>
        <a:bodyPr/>
        <a:lstStyle/>
        <a:p>
          <a:r>
            <a:rPr lang="ru-RU" dirty="0" smtClean="0"/>
            <a:t>Выбор предметов для сдачи ГИА, форма ГИА</a:t>
          </a:r>
          <a:endParaRPr lang="ru-RU" dirty="0"/>
        </a:p>
      </dgm:t>
    </dgm:pt>
    <dgm:pt modelId="{793A5BA0-01EE-4DDE-B717-150B39E31D5E}" type="parTrans" cxnId="{4F9B60D4-EC11-4D33-B7FA-D3BC035D4DAA}">
      <dgm:prSet/>
      <dgm:spPr/>
      <dgm:t>
        <a:bodyPr/>
        <a:lstStyle/>
        <a:p>
          <a:endParaRPr lang="ru-RU"/>
        </a:p>
      </dgm:t>
    </dgm:pt>
    <dgm:pt modelId="{B92BD8FF-E681-4F53-95C8-BB0920D2BAA2}" type="sibTrans" cxnId="{4F9B60D4-EC11-4D33-B7FA-D3BC035D4DAA}">
      <dgm:prSet/>
      <dgm:spPr/>
      <dgm:t>
        <a:bodyPr/>
        <a:lstStyle/>
        <a:p>
          <a:endParaRPr lang="ru-RU"/>
        </a:p>
      </dgm:t>
    </dgm:pt>
    <dgm:pt modelId="{9B37DBD1-7DC7-48B2-841B-44CA3FEC6BEB}">
      <dgm:prSet phldrT="[Текст]"/>
      <dgm:spPr/>
      <dgm:t>
        <a:bodyPr/>
        <a:lstStyle/>
        <a:p>
          <a:r>
            <a:rPr lang="ru-RU" dirty="0" smtClean="0"/>
            <a:t>Заявление в ГЭК </a:t>
          </a:r>
          <a:r>
            <a:rPr lang="ru-RU" dirty="0" smtClean="0">
              <a:solidFill>
                <a:srgbClr val="C00000"/>
              </a:solidFill>
            </a:rPr>
            <a:t>за 2 недели до начала </a:t>
          </a:r>
          <a:r>
            <a:rPr lang="ru-RU" dirty="0" smtClean="0"/>
            <a:t>соответствующих экзаменов</a:t>
          </a:r>
          <a:endParaRPr lang="ru-RU" dirty="0"/>
        </a:p>
      </dgm:t>
    </dgm:pt>
    <dgm:pt modelId="{BF52A984-AA26-49FF-A790-DD68569D93FD}" type="parTrans" cxnId="{A3A7058A-0053-4215-99EE-1DC6EA7889AE}">
      <dgm:prSet/>
      <dgm:spPr/>
      <dgm:t>
        <a:bodyPr/>
        <a:lstStyle/>
        <a:p>
          <a:endParaRPr lang="ru-RU"/>
        </a:p>
      </dgm:t>
    </dgm:pt>
    <dgm:pt modelId="{9AD50F5C-9DC1-456A-84BF-A2DF4443DCA3}" type="sibTrans" cxnId="{A3A7058A-0053-4215-99EE-1DC6EA7889AE}">
      <dgm:prSet/>
      <dgm:spPr/>
      <dgm:t>
        <a:bodyPr/>
        <a:lstStyle/>
        <a:p>
          <a:endParaRPr lang="ru-RU"/>
        </a:p>
      </dgm:t>
    </dgm:pt>
    <dgm:pt modelId="{D439634E-D15E-4A25-9730-5EC0B1F648C9}">
      <dgm:prSet phldrT="[Текст]"/>
      <dgm:spPr/>
      <dgm:t>
        <a:bodyPr/>
        <a:lstStyle/>
        <a:p>
          <a:r>
            <a:rPr lang="ru-RU" dirty="0" smtClean="0"/>
            <a:t>Изменение перечня, указанных в заявлении экзаменов, при наличии уважительных причин</a:t>
          </a:r>
          <a:endParaRPr lang="ru-RU" dirty="0"/>
        </a:p>
      </dgm:t>
    </dgm:pt>
    <dgm:pt modelId="{54265244-2303-4CB3-A7E1-A1E6D41B555D}" type="parTrans" cxnId="{ADF92E91-2C5D-43A4-ABB1-9B1E48B25178}">
      <dgm:prSet/>
      <dgm:spPr/>
      <dgm:t>
        <a:bodyPr/>
        <a:lstStyle/>
        <a:p>
          <a:endParaRPr lang="ru-RU"/>
        </a:p>
      </dgm:t>
    </dgm:pt>
    <dgm:pt modelId="{96814F0E-250E-46A3-8E95-D22D9E0EA728}" type="sibTrans" cxnId="{ADF92E91-2C5D-43A4-ABB1-9B1E48B25178}">
      <dgm:prSet/>
      <dgm:spPr/>
      <dgm:t>
        <a:bodyPr/>
        <a:lstStyle/>
        <a:p>
          <a:endParaRPr lang="ru-RU"/>
        </a:p>
      </dgm:t>
    </dgm:pt>
    <dgm:pt modelId="{C5872999-D8ED-4343-B91E-EACED101C86E}" type="pres">
      <dgm:prSet presAssocID="{C201935F-2109-4369-819C-39069544E0C2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548C97-5CA5-41FC-B7A7-64313C130FAA}" type="pres">
      <dgm:prSet presAssocID="{C201935F-2109-4369-819C-39069544E0C2}" presName="cycle" presStyleCnt="0"/>
      <dgm:spPr/>
    </dgm:pt>
    <dgm:pt modelId="{96DF6B17-83DE-4FFB-AFF5-F9D62A3C4A1D}" type="pres">
      <dgm:prSet presAssocID="{C201935F-2109-4369-819C-39069544E0C2}" presName="centerShape" presStyleCnt="0"/>
      <dgm:spPr/>
    </dgm:pt>
    <dgm:pt modelId="{5CA664D5-601F-4603-B3B0-FA6B43FBEBFD}" type="pres">
      <dgm:prSet presAssocID="{C201935F-2109-4369-819C-39069544E0C2}" presName="connSite" presStyleLbl="node1" presStyleIdx="0" presStyleCnt="3"/>
      <dgm:spPr/>
    </dgm:pt>
    <dgm:pt modelId="{571FD892-EE17-461E-8F59-51674A3BE75D}" type="pres">
      <dgm:prSet presAssocID="{C201935F-2109-4369-819C-39069544E0C2}" presName="visible" presStyleLbl="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C18D1AC-90D6-4B16-885C-49183BBDB62C}" type="pres">
      <dgm:prSet presAssocID="{CB198F4C-04FE-4948-A42C-45DAF6FD5A28}" presName="Name25" presStyleLbl="parChTrans1D1" presStyleIdx="0" presStyleCnt="2"/>
      <dgm:spPr/>
      <dgm:t>
        <a:bodyPr/>
        <a:lstStyle/>
        <a:p>
          <a:endParaRPr lang="ru-RU"/>
        </a:p>
      </dgm:t>
    </dgm:pt>
    <dgm:pt modelId="{5BB291B2-C3BE-4B4F-B489-2442C8EA37E9}" type="pres">
      <dgm:prSet presAssocID="{D1AFE0BC-7BA8-4215-950E-5E342522CE7A}" presName="node" presStyleCnt="0"/>
      <dgm:spPr/>
    </dgm:pt>
    <dgm:pt modelId="{0BD4A0A5-08D2-4E4D-9AF9-B57BAD4A79D6}" type="pres">
      <dgm:prSet presAssocID="{D1AFE0BC-7BA8-4215-950E-5E342522CE7A}" presName="parentNode" presStyleLbl="node1" presStyleIdx="1" presStyleCnt="3" custScaleX="100486" custLinFactNeighborX="5869" custLinFactNeighborY="16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E06892-625B-4FF8-B9B6-65EE903307EC}" type="pres">
      <dgm:prSet presAssocID="{D1AFE0BC-7BA8-4215-950E-5E342522CE7A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C27BDC-94EB-4D3E-ABF3-ACAEED334D57}" type="pres">
      <dgm:prSet presAssocID="{BF52A984-AA26-49FF-A790-DD68569D93FD}" presName="Name25" presStyleLbl="parChTrans1D1" presStyleIdx="1" presStyleCnt="2"/>
      <dgm:spPr/>
      <dgm:t>
        <a:bodyPr/>
        <a:lstStyle/>
        <a:p>
          <a:endParaRPr lang="ru-RU"/>
        </a:p>
      </dgm:t>
    </dgm:pt>
    <dgm:pt modelId="{C8031356-A1CD-4EE0-ADF0-CEEC4390C66A}" type="pres">
      <dgm:prSet presAssocID="{9B37DBD1-7DC7-48B2-841B-44CA3FEC6BEB}" presName="node" presStyleCnt="0"/>
      <dgm:spPr/>
    </dgm:pt>
    <dgm:pt modelId="{6CD99275-ACA4-4B0F-BF9F-4699138F10A8}" type="pres">
      <dgm:prSet presAssocID="{9B37DBD1-7DC7-48B2-841B-44CA3FEC6BEB}" presName="parentNode" presStyleLbl="node1" presStyleIdx="2" presStyleCnt="3" custLinFactNeighborX="14318" custLinFactNeighborY="9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36F384-437B-47C1-9EC5-A57BFC21D7FD}" type="pres">
      <dgm:prSet presAssocID="{9B37DBD1-7DC7-48B2-841B-44CA3FEC6BEB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C3FD7E-3024-4600-A900-CC80A0727186}" type="presOf" srcId="{AFBFB1A2-FE63-4267-B811-1967066ACC8C}" destId="{07E06892-625B-4FF8-B9B6-65EE903307EC}" srcOrd="0" destOrd="0" presId="urn:microsoft.com/office/officeart/2005/8/layout/radial2"/>
    <dgm:cxn modelId="{8D7B557C-12A4-49DB-AFA9-29C3B369EE2F}" type="presOf" srcId="{9B37DBD1-7DC7-48B2-841B-44CA3FEC6BEB}" destId="{6CD99275-ACA4-4B0F-BF9F-4699138F10A8}" srcOrd="0" destOrd="0" presId="urn:microsoft.com/office/officeart/2005/8/layout/radial2"/>
    <dgm:cxn modelId="{12BBDFB2-0D36-47DA-A364-F9CA5991557D}" srcId="{C201935F-2109-4369-819C-39069544E0C2}" destId="{D1AFE0BC-7BA8-4215-950E-5E342522CE7A}" srcOrd="0" destOrd="0" parTransId="{CB198F4C-04FE-4948-A42C-45DAF6FD5A28}" sibTransId="{A749C995-99FF-4970-A6CD-72D600D413FA}"/>
    <dgm:cxn modelId="{4F9B60D4-EC11-4D33-B7FA-D3BC035D4DAA}" srcId="{D1AFE0BC-7BA8-4215-950E-5E342522CE7A}" destId="{AFBFB1A2-FE63-4267-B811-1967066ACC8C}" srcOrd="0" destOrd="0" parTransId="{793A5BA0-01EE-4DDE-B717-150B39E31D5E}" sibTransId="{B92BD8FF-E681-4F53-95C8-BB0920D2BAA2}"/>
    <dgm:cxn modelId="{A3A7058A-0053-4215-99EE-1DC6EA7889AE}" srcId="{C201935F-2109-4369-819C-39069544E0C2}" destId="{9B37DBD1-7DC7-48B2-841B-44CA3FEC6BEB}" srcOrd="1" destOrd="0" parTransId="{BF52A984-AA26-49FF-A790-DD68569D93FD}" sibTransId="{9AD50F5C-9DC1-456A-84BF-A2DF4443DCA3}"/>
    <dgm:cxn modelId="{43004CB5-76DB-4180-99E7-9361959290E6}" type="presOf" srcId="{D1AFE0BC-7BA8-4215-950E-5E342522CE7A}" destId="{0BD4A0A5-08D2-4E4D-9AF9-B57BAD4A79D6}" srcOrd="0" destOrd="0" presId="urn:microsoft.com/office/officeart/2005/8/layout/radial2"/>
    <dgm:cxn modelId="{ED3D5286-13CD-4800-894E-2FEE620AD5F5}" type="presOf" srcId="{BF52A984-AA26-49FF-A790-DD68569D93FD}" destId="{16C27BDC-94EB-4D3E-ABF3-ACAEED334D57}" srcOrd="0" destOrd="0" presId="urn:microsoft.com/office/officeart/2005/8/layout/radial2"/>
    <dgm:cxn modelId="{D1A39576-4BA3-449F-9DAF-FB4E6425F5AC}" type="presOf" srcId="{CB198F4C-04FE-4948-A42C-45DAF6FD5A28}" destId="{AC18D1AC-90D6-4B16-885C-49183BBDB62C}" srcOrd="0" destOrd="0" presId="urn:microsoft.com/office/officeart/2005/8/layout/radial2"/>
    <dgm:cxn modelId="{E4AD40E8-49DC-47F1-9825-074FFDB4F541}" type="presOf" srcId="{D439634E-D15E-4A25-9730-5EC0B1F648C9}" destId="{2F36F384-437B-47C1-9EC5-A57BFC21D7FD}" srcOrd="0" destOrd="0" presId="urn:microsoft.com/office/officeart/2005/8/layout/radial2"/>
    <dgm:cxn modelId="{ADF92E91-2C5D-43A4-ABB1-9B1E48B25178}" srcId="{9B37DBD1-7DC7-48B2-841B-44CA3FEC6BEB}" destId="{D439634E-D15E-4A25-9730-5EC0B1F648C9}" srcOrd="0" destOrd="0" parTransId="{54265244-2303-4CB3-A7E1-A1E6D41B555D}" sibTransId="{96814F0E-250E-46A3-8E95-D22D9E0EA728}"/>
    <dgm:cxn modelId="{454799BD-8418-49A1-870C-17DE1B2D99C1}" type="presOf" srcId="{C201935F-2109-4369-819C-39069544E0C2}" destId="{C5872999-D8ED-4343-B91E-EACED101C86E}" srcOrd="0" destOrd="0" presId="urn:microsoft.com/office/officeart/2005/8/layout/radial2"/>
    <dgm:cxn modelId="{9DB7E192-7962-4075-BCA4-99CBEEAED462}" type="presParOf" srcId="{C5872999-D8ED-4343-B91E-EACED101C86E}" destId="{0A548C97-5CA5-41FC-B7A7-64313C130FAA}" srcOrd="0" destOrd="0" presId="urn:microsoft.com/office/officeart/2005/8/layout/radial2"/>
    <dgm:cxn modelId="{FFDFEC42-D284-4B7A-8474-7F76F422DB43}" type="presParOf" srcId="{0A548C97-5CA5-41FC-B7A7-64313C130FAA}" destId="{96DF6B17-83DE-4FFB-AFF5-F9D62A3C4A1D}" srcOrd="0" destOrd="0" presId="urn:microsoft.com/office/officeart/2005/8/layout/radial2"/>
    <dgm:cxn modelId="{E7C90A9F-4C6C-41B9-ABF2-38C9DA860295}" type="presParOf" srcId="{96DF6B17-83DE-4FFB-AFF5-F9D62A3C4A1D}" destId="{5CA664D5-601F-4603-B3B0-FA6B43FBEBFD}" srcOrd="0" destOrd="0" presId="urn:microsoft.com/office/officeart/2005/8/layout/radial2"/>
    <dgm:cxn modelId="{9151B53D-6162-4C90-B42D-06F6CE4E4BB6}" type="presParOf" srcId="{96DF6B17-83DE-4FFB-AFF5-F9D62A3C4A1D}" destId="{571FD892-EE17-461E-8F59-51674A3BE75D}" srcOrd="1" destOrd="0" presId="urn:microsoft.com/office/officeart/2005/8/layout/radial2"/>
    <dgm:cxn modelId="{3EC54A8B-409F-48DB-A155-44A924ECD1F5}" type="presParOf" srcId="{0A548C97-5CA5-41FC-B7A7-64313C130FAA}" destId="{AC18D1AC-90D6-4B16-885C-49183BBDB62C}" srcOrd="1" destOrd="0" presId="urn:microsoft.com/office/officeart/2005/8/layout/radial2"/>
    <dgm:cxn modelId="{5987DBB1-31CD-471A-B266-11D852481354}" type="presParOf" srcId="{0A548C97-5CA5-41FC-B7A7-64313C130FAA}" destId="{5BB291B2-C3BE-4B4F-B489-2442C8EA37E9}" srcOrd="2" destOrd="0" presId="urn:microsoft.com/office/officeart/2005/8/layout/radial2"/>
    <dgm:cxn modelId="{9E4107FB-10F7-4217-9B73-6F163E7B0911}" type="presParOf" srcId="{5BB291B2-C3BE-4B4F-B489-2442C8EA37E9}" destId="{0BD4A0A5-08D2-4E4D-9AF9-B57BAD4A79D6}" srcOrd="0" destOrd="0" presId="urn:microsoft.com/office/officeart/2005/8/layout/radial2"/>
    <dgm:cxn modelId="{7D84CFA6-21F0-471E-A79D-B3E9924B2031}" type="presParOf" srcId="{5BB291B2-C3BE-4B4F-B489-2442C8EA37E9}" destId="{07E06892-625B-4FF8-B9B6-65EE903307EC}" srcOrd="1" destOrd="0" presId="urn:microsoft.com/office/officeart/2005/8/layout/radial2"/>
    <dgm:cxn modelId="{CF12CD40-5630-4DC2-B95A-470F5F7678BF}" type="presParOf" srcId="{0A548C97-5CA5-41FC-B7A7-64313C130FAA}" destId="{16C27BDC-94EB-4D3E-ABF3-ACAEED334D57}" srcOrd="3" destOrd="0" presId="urn:microsoft.com/office/officeart/2005/8/layout/radial2"/>
    <dgm:cxn modelId="{1EB57DEF-5EF5-4A5F-BFA0-F86BBFE6CEDF}" type="presParOf" srcId="{0A548C97-5CA5-41FC-B7A7-64313C130FAA}" destId="{C8031356-A1CD-4EE0-ADF0-CEEC4390C66A}" srcOrd="4" destOrd="0" presId="urn:microsoft.com/office/officeart/2005/8/layout/radial2"/>
    <dgm:cxn modelId="{E47F2BD1-30D0-4844-8155-D1D563EDD12D}" type="presParOf" srcId="{C8031356-A1CD-4EE0-ADF0-CEEC4390C66A}" destId="{6CD99275-ACA4-4B0F-BF9F-4699138F10A8}" srcOrd="0" destOrd="0" presId="urn:microsoft.com/office/officeart/2005/8/layout/radial2"/>
    <dgm:cxn modelId="{52B98739-0000-4EB1-AEAD-9FF360228AC4}" type="presParOf" srcId="{C8031356-A1CD-4EE0-ADF0-CEEC4390C66A}" destId="{2F36F384-437B-47C1-9EC5-A57BFC21D7FD}" srcOrd="1" destOrd="0" presId="urn:microsoft.com/office/officeart/2005/8/layout/radial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C27BDC-94EB-4D3E-ABF3-ACAEED334D57}">
      <dsp:nvSpPr>
        <dsp:cNvPr id="0" name=""/>
        <dsp:cNvSpPr/>
      </dsp:nvSpPr>
      <dsp:spPr>
        <a:xfrm rot="1627141">
          <a:off x="2694550" y="2978117"/>
          <a:ext cx="1139788" cy="62929"/>
        </a:xfrm>
        <a:custGeom>
          <a:avLst/>
          <a:gdLst/>
          <a:ahLst/>
          <a:cxnLst/>
          <a:rect l="0" t="0" r="0" b="0"/>
          <a:pathLst>
            <a:path>
              <a:moveTo>
                <a:pt x="0" y="31464"/>
              </a:moveTo>
              <a:lnTo>
                <a:pt x="1139788" y="31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8D1AC-90D6-4B16-885C-49183BBDB62C}">
      <dsp:nvSpPr>
        <dsp:cNvPr id="0" name=""/>
        <dsp:cNvSpPr/>
      </dsp:nvSpPr>
      <dsp:spPr>
        <a:xfrm rot="19969050">
          <a:off x="2694970" y="1428054"/>
          <a:ext cx="1126959" cy="62929"/>
        </a:xfrm>
        <a:custGeom>
          <a:avLst/>
          <a:gdLst/>
          <a:ahLst/>
          <a:cxnLst/>
          <a:rect l="0" t="0" r="0" b="0"/>
          <a:pathLst>
            <a:path>
              <a:moveTo>
                <a:pt x="0" y="31464"/>
              </a:moveTo>
              <a:lnTo>
                <a:pt x="1126959" y="31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FD892-EE17-461E-8F59-51674A3BE75D}">
      <dsp:nvSpPr>
        <dsp:cNvPr id="0" name=""/>
        <dsp:cNvSpPr/>
      </dsp:nvSpPr>
      <dsp:spPr>
        <a:xfrm>
          <a:off x="311630" y="795498"/>
          <a:ext cx="2877145" cy="287714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4A0A5-08D2-4E4D-9AF9-B57BAD4A79D6}">
      <dsp:nvSpPr>
        <dsp:cNvPr id="0" name=""/>
        <dsp:cNvSpPr/>
      </dsp:nvSpPr>
      <dsp:spPr>
        <a:xfrm>
          <a:off x="3669590" y="27477"/>
          <a:ext cx="1618475" cy="16106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Заявление в ОО до 1 марта</a:t>
          </a:r>
          <a:endParaRPr lang="ru-RU" sz="1200" kern="1200" dirty="0"/>
        </a:p>
      </dsp:txBody>
      <dsp:txXfrm>
        <a:off x="3669590" y="27477"/>
        <a:ext cx="1618475" cy="1610647"/>
      </dsp:txXfrm>
    </dsp:sp>
    <dsp:sp modelId="{07E06892-625B-4FF8-B9B6-65EE903307EC}">
      <dsp:nvSpPr>
        <dsp:cNvPr id="0" name=""/>
        <dsp:cNvSpPr/>
      </dsp:nvSpPr>
      <dsp:spPr>
        <a:xfrm>
          <a:off x="5439346" y="27477"/>
          <a:ext cx="2427713" cy="1610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Выбор предметов для сдачи ГИА, форма ГИА</a:t>
          </a:r>
          <a:endParaRPr lang="ru-RU" sz="1900" kern="1200" dirty="0"/>
        </a:p>
      </dsp:txBody>
      <dsp:txXfrm>
        <a:off x="5439346" y="27477"/>
        <a:ext cx="2427713" cy="1610647"/>
      </dsp:txXfrm>
    </dsp:sp>
    <dsp:sp modelId="{6CD99275-ACA4-4B0F-BF9F-4699138F10A8}">
      <dsp:nvSpPr>
        <dsp:cNvPr id="0" name=""/>
        <dsp:cNvSpPr/>
      </dsp:nvSpPr>
      <dsp:spPr>
        <a:xfrm>
          <a:off x="3676792" y="2799675"/>
          <a:ext cx="1726287" cy="1726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Заявление в ГЭК </a:t>
          </a:r>
          <a:r>
            <a:rPr lang="ru-RU" sz="1200" kern="1200" dirty="0" smtClean="0">
              <a:solidFill>
                <a:srgbClr val="C00000"/>
              </a:solidFill>
            </a:rPr>
            <a:t>за 2 недели до начала </a:t>
          </a:r>
          <a:r>
            <a:rPr lang="ru-RU" sz="1200" kern="1200" dirty="0" smtClean="0"/>
            <a:t>соответствующих экзаменов</a:t>
          </a:r>
          <a:endParaRPr lang="ru-RU" sz="1200" kern="1200" dirty="0"/>
        </a:p>
      </dsp:txBody>
      <dsp:txXfrm>
        <a:off x="3676792" y="2799675"/>
        <a:ext cx="1726287" cy="1726287"/>
      </dsp:txXfrm>
    </dsp:sp>
    <dsp:sp modelId="{2F36F384-437B-47C1-9EC5-A57BFC21D7FD}">
      <dsp:nvSpPr>
        <dsp:cNvPr id="0" name=""/>
        <dsp:cNvSpPr/>
      </dsp:nvSpPr>
      <dsp:spPr>
        <a:xfrm>
          <a:off x="5575708" y="2799675"/>
          <a:ext cx="2589430" cy="1726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Изменение перечня, указанных в заявлении экзаменов, при наличии уважительных причин</a:t>
          </a:r>
          <a:endParaRPr lang="ru-RU" sz="1900" kern="1200" dirty="0"/>
        </a:p>
      </dsp:txBody>
      <dsp:txXfrm>
        <a:off x="5575708" y="2799675"/>
        <a:ext cx="2589430" cy="1726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5D020-B178-44B7-9637-F8F8590C747C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BD9B0-E48D-4456-A6CD-1112A43597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E65D0-B8C1-462A-9105-146C378DDE75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C1F4F-959D-4AE5-B7F5-C263CF4713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937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12377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  <a:ea typeface="SimHei" pitchFamily="49" charset="-122"/>
                <a:cs typeface="Aharoni" pitchFamily="2" charset="-79"/>
              </a:rPr>
              <a:t/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  <a:ea typeface="SimHei" pitchFamily="49" charset="-122"/>
                <a:cs typeface="Aharoni" pitchFamily="2" charset="-79"/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  <a:ea typeface="SimHei" pitchFamily="49" charset="-122"/>
                <a:cs typeface="Aharoni" pitchFamily="2" charset="-79"/>
              </a:rPr>
              <a:t/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  <a:ea typeface="SimHei" pitchFamily="49" charset="-122"/>
                <a:cs typeface="Aharoni" pitchFamily="2" charset="-79"/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  <a:ea typeface="SimHei" pitchFamily="49" charset="-122"/>
                <a:cs typeface="Aharoni" pitchFamily="2" charset="-79"/>
              </a:rPr>
              <a:t/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  <a:ea typeface="SimHei" pitchFamily="49" charset="-122"/>
                <a:cs typeface="Aharoni" pitchFamily="2" charset="-79"/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  <a:ea typeface="SimHei" pitchFamily="49" charset="-122"/>
                <a:cs typeface="Aharoni" pitchFamily="2" charset="-79"/>
              </a:rPr>
              <a:t/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  <a:ea typeface="SimHei" pitchFamily="49" charset="-122"/>
                <a:cs typeface="Aharoni" pitchFamily="2" charset="-79"/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  <a:ea typeface="SimHei" pitchFamily="49" charset="-122"/>
                <a:cs typeface="Aharoni" pitchFamily="2" charset="-79"/>
              </a:rPr>
              <a:t/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  <a:ea typeface="SimHei" pitchFamily="49" charset="-122"/>
                <a:cs typeface="Aharoni" pitchFamily="2" charset="-79"/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  <a:ea typeface="SimHei" pitchFamily="49" charset="-122"/>
                <a:cs typeface="Aharoni" pitchFamily="2" charset="-79"/>
              </a:rPr>
              <a:t> </a:t>
            </a:r>
            <a:r>
              <a:rPr lang="ru-RU" sz="4000" b="1" dirty="0" smtClean="0">
                <a:solidFill>
                  <a:srgbClr val="312E1B"/>
                </a:solidFill>
                <a:latin typeface="Bookman Old Style" pitchFamily="18" charset="0"/>
                <a:ea typeface="SimHei" pitchFamily="49" charset="-122"/>
                <a:cs typeface="Aharoni" pitchFamily="2" charset="-79"/>
              </a:rPr>
              <a:t>ОРГАНИЗАЦИЯ И ПРОВЕДЕНИЕ ГОСУДАРСТВЕННОЙ ИТОГОВОЙ АТТЕСТАЦИИ ПО ОБРАЗОВАТЕЛЬНЫМ ПРОГРАММАМ ОСНОВНОГО ОБЩЕГО ОБРАЗОВАНИЯ В 2015 ГОДУ </a:t>
            </a:r>
            <a:br>
              <a:rPr lang="ru-RU" sz="4000" b="1" dirty="0" smtClean="0">
                <a:solidFill>
                  <a:srgbClr val="312E1B"/>
                </a:solidFill>
                <a:latin typeface="Bookman Old Style" pitchFamily="18" charset="0"/>
                <a:ea typeface="SimHei" pitchFamily="49" charset="-122"/>
                <a:cs typeface="Aharoni" pitchFamily="2" charset="-79"/>
              </a:rPr>
            </a:br>
            <a:r>
              <a:rPr lang="ru-RU" sz="4000" b="1" dirty="0" smtClean="0">
                <a:solidFill>
                  <a:srgbClr val="312E1B"/>
                </a:solidFill>
                <a:latin typeface="Bookman Old Style" pitchFamily="18" charset="0"/>
                <a:ea typeface="SimHei" pitchFamily="49" charset="-122"/>
                <a:cs typeface="Aharoni" pitchFamily="2" charset="-79"/>
              </a:rPr>
              <a:t/>
            </a:r>
            <a:br>
              <a:rPr lang="ru-RU" sz="4000" b="1" dirty="0" smtClean="0">
                <a:solidFill>
                  <a:srgbClr val="312E1B"/>
                </a:solidFill>
                <a:latin typeface="Bookman Old Style" pitchFamily="18" charset="0"/>
                <a:ea typeface="SimHei" pitchFamily="49" charset="-122"/>
                <a:cs typeface="Aharoni" pitchFamily="2" charset="-79"/>
              </a:rPr>
            </a:br>
            <a:r>
              <a:rPr lang="ru-RU" sz="4000" b="1" dirty="0" smtClean="0">
                <a:solidFill>
                  <a:srgbClr val="312E1B"/>
                </a:solidFill>
                <a:latin typeface="Bookman Old Style" pitchFamily="18" charset="0"/>
                <a:ea typeface="SimHei" pitchFamily="49" charset="-122"/>
                <a:cs typeface="Aharoni" pitchFamily="2" charset="-79"/>
              </a:rPr>
              <a:t>                     </a:t>
            </a:r>
            <a:r>
              <a:rPr lang="ru-RU" sz="2700" b="1" dirty="0" smtClean="0">
                <a:solidFill>
                  <a:srgbClr val="312E1B"/>
                </a:solidFill>
                <a:latin typeface="Bookman Old Style" pitchFamily="18" charset="0"/>
                <a:ea typeface="SimHei" pitchFamily="49" charset="-122"/>
                <a:cs typeface="Aharoni" pitchFamily="2" charset="-79"/>
              </a:rPr>
              <a:t>Петренко И.А., </a:t>
            </a:r>
            <a:br>
              <a:rPr lang="ru-RU" sz="2700" b="1" dirty="0" smtClean="0">
                <a:solidFill>
                  <a:srgbClr val="312E1B"/>
                </a:solidFill>
                <a:latin typeface="Bookman Old Style" pitchFamily="18" charset="0"/>
                <a:ea typeface="SimHei" pitchFamily="49" charset="-122"/>
                <a:cs typeface="Aharoni" pitchFamily="2" charset="-79"/>
              </a:rPr>
            </a:br>
            <a:r>
              <a:rPr lang="ru-RU" sz="2700" b="1" dirty="0" smtClean="0">
                <a:solidFill>
                  <a:srgbClr val="312E1B"/>
                </a:solidFill>
                <a:latin typeface="Bookman Old Style" pitchFamily="18" charset="0"/>
                <a:ea typeface="SimHei" pitchFamily="49" charset="-122"/>
                <a:cs typeface="Aharoni" pitchFamily="2" charset="-79"/>
              </a:rPr>
              <a:t>                    региональный координатор ГИА</a:t>
            </a:r>
            <a:br>
              <a:rPr lang="ru-RU" sz="2700" b="1" dirty="0" smtClean="0">
                <a:solidFill>
                  <a:srgbClr val="312E1B"/>
                </a:solidFill>
                <a:latin typeface="Bookman Old Style" pitchFamily="18" charset="0"/>
                <a:ea typeface="SimHei" pitchFamily="49" charset="-122"/>
                <a:cs typeface="Aharoni" pitchFamily="2" charset="-79"/>
              </a:rPr>
            </a:br>
            <a:endParaRPr lang="ru-RU" sz="2700" b="1" dirty="0">
              <a:solidFill>
                <a:srgbClr val="312E1B"/>
              </a:solidFill>
              <a:latin typeface="Bookman Old Style" pitchFamily="18" charset="0"/>
              <a:ea typeface="SimHei" pitchFamily="49" charset="-122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4F2270"/>
                </a:solidFill>
                <a:latin typeface="Bookman Old Style" pitchFamily="18" charset="0"/>
                <a:cs typeface="Times New Roman" pitchFamily="18" charset="0"/>
              </a:rPr>
              <a:t>П. 26.  Порядка проведения ГИА по образовательным программам основного общего образования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Bookman Old Style" pitchFamily="18" charset="0"/>
              </a:rPr>
              <a:t>Для обучающихся, не имеющих возможности по уважительным причинам, подтвержденным документально, пройти ГИА в сроки, установленные в соответствии с пунктами 24 и 25 настоящего Порядка, ГИА </a:t>
            </a:r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(исключены слова «по обязательным предметам») </a:t>
            </a:r>
            <a:r>
              <a:rPr lang="ru-RU" dirty="0" smtClean="0">
                <a:latin typeface="Bookman Old Style" pitchFamily="18" charset="0"/>
              </a:rPr>
              <a:t>проводится досрочно, но не ранее 20 апреля, в формах, установленных настоящим Порядком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4F2270"/>
                </a:solidFill>
                <a:latin typeface="Bookman Old Style" pitchFamily="18" charset="0"/>
                <a:cs typeface="Times New Roman" pitchFamily="18" charset="0"/>
              </a:rPr>
              <a:t>П. 32, 33, 42  Порядка проведения ГИА по образовательным программам основного общего образования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Bookman Old Style" pitchFamily="18" charset="0"/>
              </a:rPr>
              <a:t>п. 32 - </a:t>
            </a: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дополнение абзацем: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		«В здании (комплексе зданий), где расположен ППЭ, выделяется место для личных вещей обучающихся»;</a:t>
            </a:r>
          </a:p>
          <a:p>
            <a:pPr algn="just">
              <a:buNone/>
            </a:pPr>
            <a:r>
              <a:rPr lang="ru-RU" dirty="0" smtClean="0">
                <a:latin typeface="Bookman Old Style" pitchFamily="18" charset="0"/>
              </a:rPr>
              <a:t>		п. 33 абзац 4 – </a:t>
            </a:r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(исключены слова «В аудитории выделяется место для личных вещей обучающихся»)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		</a:t>
            </a:r>
            <a:r>
              <a:rPr lang="ru-RU" dirty="0" smtClean="0">
                <a:latin typeface="Bookman Old Style" pitchFamily="18" charset="0"/>
              </a:rPr>
              <a:t>п. 42 абзац 8 – </a:t>
            </a: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новая редакция: «Иные вещи обучающиеся оставляют в специально выделенном в здании (комплексе зданий), где расположен ППЭ, месте для личных вещей обучающихся»</a:t>
            </a:r>
            <a:r>
              <a:rPr lang="ru-RU" dirty="0" smtClean="0">
                <a:latin typeface="Bookman Old Style" pitchFamily="18" charset="0"/>
              </a:rPr>
              <a:t> (кроме разрешенных на парте)</a:t>
            </a:r>
          </a:p>
          <a:p>
            <a:pPr>
              <a:buNone/>
            </a:pPr>
            <a:endParaRPr lang="ru-RU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4F2270"/>
                </a:solidFill>
                <a:latin typeface="Bookman Old Style" pitchFamily="18" charset="0"/>
                <a:cs typeface="Times New Roman" pitchFamily="18" charset="0"/>
              </a:rPr>
              <a:t>П. 34 абзац 14.  Порядка проведения ГИА по образовательным программам основного общего образования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новая редакция: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		«Для обучающихся, имеющих медицинские основания для обучения на дому и соответствующие рекомендации </a:t>
            </a:r>
            <a:r>
              <a:rPr lang="ru-RU" dirty="0" err="1" smtClean="0">
                <a:solidFill>
                  <a:srgbClr val="00B050"/>
                </a:solidFill>
                <a:latin typeface="Bookman Old Style" pitchFamily="18" charset="0"/>
              </a:rPr>
              <a:t>психолого-медико-педагогической</a:t>
            </a: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 комиссии, экзамен организуется на дому»</a:t>
            </a:r>
            <a:endParaRPr lang="ru-RU" dirty="0">
              <a:solidFill>
                <a:srgbClr val="00B05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4F2270"/>
                </a:solidFill>
                <a:latin typeface="Bookman Old Style" pitchFamily="18" charset="0"/>
                <a:cs typeface="Times New Roman" pitchFamily="18" charset="0"/>
              </a:rPr>
              <a:t>П. 37.  Порядка проведения ГИА по образовательным программам основного общего образования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531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Bookman Old Style" pitchFamily="18" charset="0"/>
              </a:rPr>
              <a:t>В день проведения экзамена в ППЭ присутствуют: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		подпункт «а» - руководитель ППЭ </a:t>
            </a:r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(замена слова «экзамена» на слово «ППЭ»)</a:t>
            </a:r>
            <a:r>
              <a:rPr lang="ru-RU" dirty="0" smtClean="0">
                <a:latin typeface="Bookman Old Style" pitchFamily="18" charset="0"/>
              </a:rPr>
              <a:t> и организаторы ППЭ;</a:t>
            </a:r>
          </a:p>
          <a:p>
            <a:pPr algn="just">
              <a:buNone/>
            </a:pPr>
            <a:r>
              <a:rPr lang="ru-RU" dirty="0" smtClean="0">
                <a:latin typeface="Bookman Old Style" pitchFamily="18" charset="0"/>
              </a:rPr>
              <a:t>		</a:t>
            </a:r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подпункт «</a:t>
            </a:r>
            <a:r>
              <a:rPr lang="ru-RU" dirty="0" err="1" smtClean="0">
                <a:solidFill>
                  <a:srgbClr val="C00000"/>
                </a:solidFill>
                <a:latin typeface="Bookman Old Style" pitchFamily="18" charset="0"/>
              </a:rPr>
              <a:t>з</a:t>
            </a:r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» дополнен словами: экзаменатор-собеседник для проведения ГВЭ в устной форме.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4F2270"/>
                </a:solidFill>
                <a:latin typeface="Bookman Old Style" pitchFamily="18" charset="0"/>
                <a:cs typeface="Times New Roman" pitchFamily="18" charset="0"/>
              </a:rPr>
              <a:t>П. 37.  Порядка проведения ГИА по образовательным программам основного общего образования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		</a:t>
            </a: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подпункт «к» новая редакция: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	«сотрудники, осуществляющие охрану правопорядка, и (или) сотрудники органов внутренних дел (полиции) (по согласованию с территориальными органами федерального органа исполнительной власти в сфере внутренних дел)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4F2270"/>
                </a:solidFill>
                <a:latin typeface="Bookman Old Style" pitchFamily="18" charset="0"/>
                <a:cs typeface="Times New Roman" pitchFamily="18" charset="0"/>
              </a:rPr>
              <a:t>П. 37.  Порядка проведения ГИА по образовательным программам основного общего образования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Руководители и организаторы ППЭ, технические специалисты, специалисты по проведению инструктажа и обеспечению лабораторных работ, экзаменаторы-собеседники, ведущие собеседование при проведении устной части экзамена по иностранному языку в случае, </a:t>
            </a:r>
            <a:r>
              <a:rPr lang="ru-RU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дополнение словами: «экзаменаторы – собеседники для проведения ГВЭ в устной форме, эксперты, оценивающие выполнение лабораторных работ по химии, в случае, если спецификацией КИМ предусмотрено выполнение обучающимся лабораторной работы»,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информируются о месте расположения ППЭ, в который они направляются, не ранее чем за три рабочих дня до проведения экзамена по соответствующему учебному предмету»</a:t>
            </a:r>
          </a:p>
          <a:p>
            <a:pPr algn="just">
              <a:buNone/>
            </a:pPr>
            <a:endParaRPr lang="ru-RU" dirty="0">
              <a:solidFill>
                <a:srgbClr val="00B05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4F2270"/>
                </a:solidFill>
                <a:latin typeface="Bookman Old Style" pitchFamily="18" charset="0"/>
                <a:cs typeface="Times New Roman" pitchFamily="18" charset="0"/>
              </a:rPr>
              <a:t>П. 38.  Порядка проведения ГИА по образовательным программам основного общего образования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новая редакция: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На входе в ППЭ сотрудники, осуществляющие охрану правопорядка, совместно с организаторами проверяют наличие указанных документов у обучающихся, а также лиц, указанных в пункте 37 настоящего порядка, устанавливают соответствие личности представленным документам, проверяют наличие указанных лиц в списках распределения в данных ППЭ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4F2270"/>
                </a:solidFill>
                <a:latin typeface="Bookman Old Style" pitchFamily="18" charset="0"/>
                <a:cs typeface="Times New Roman" pitchFamily="18" charset="0"/>
              </a:rPr>
              <a:t>П. 51.  Порядка проведения ГИА по образовательным программам основного общего образования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дополнение словами: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«Непосредственно по завершении обработки и проверки экзаменационных работ ГИА РЦОИ направляет в уполномоченную организацию результаты обработки и проверки ответов экзаменационных работ ГИА»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4F2270"/>
                </a:solidFill>
                <a:latin typeface="Bookman Old Style" pitchFamily="18" charset="0"/>
                <a:cs typeface="Times New Roman" pitchFamily="18" charset="0"/>
              </a:rPr>
              <a:t>П. 61.  Порядка проведения ГИА по образовательным программам основного общего образования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новая редакция: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		«Обучающимся, не прошедшим ГИА или получившим на ГИА неудовлетворительные результаты более чем по одному 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обязательному</a:t>
            </a: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 учебному предмету, либо получившим повторно неудовлетворительный результат по одному из этих предметов на ГИА в дополнительные сроки, предоставляется право пройти ГИА по соответствующим учебным предметам не ранее 1 сентября текущего года в сроки и в формах, устанавливаемых настоящим Порядком.»</a:t>
            </a:r>
            <a:endParaRPr lang="ru-RU" dirty="0">
              <a:solidFill>
                <a:srgbClr val="00B05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4F2270"/>
                </a:solidFill>
                <a:latin typeface="Bookman Old Style" pitchFamily="18" charset="0"/>
                <a:cs typeface="Times New Roman" pitchFamily="18" charset="0"/>
              </a:rPr>
              <a:t>П. 65.  Порядка проведения ГИА по образовательным программам основного общего образования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целях выполнения своих функций конфликтная комиссия запрашивает у уполномоченных лиц и организаций необходимые документы и сведения, в том числе копии экзаменационных работ и протоколов проверки предметными комиссиями,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дополнение словами: «протоколов устных ответов, ответов на </a:t>
            </a:r>
            <a:r>
              <a:rPr lang="ru-RU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аудионосителях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800" dirty="0" smtClean="0">
                <a:solidFill>
                  <a:srgbClr val="383520"/>
                </a:solidFill>
                <a:latin typeface="Times New Roman" pitchFamily="18" charset="0"/>
                <a:cs typeface="Times New Roman" pitchFamily="18" charset="0"/>
              </a:rPr>
              <a:t>сведения о лицах, присутствующих на экзамене, о соблюдении процедуры проведения ГИА</a:t>
            </a:r>
            <a:endParaRPr lang="ru-RU" sz="2800" dirty="0">
              <a:solidFill>
                <a:srgbClr val="38352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4F2270"/>
                </a:solidFill>
                <a:latin typeface="Bookman Old Style" pitchFamily="18" charset="0"/>
                <a:cs typeface="Times New Roman" pitchFamily="18" charset="0"/>
              </a:rPr>
              <a:t>Открытый банк заданий ГИА-9</a:t>
            </a:r>
            <a:endParaRPr lang="ru-RU" sz="3600" b="1" dirty="0">
              <a:solidFill>
                <a:srgbClr val="4F227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1800" dirty="0" smtClean="0">
                <a:solidFill>
                  <a:srgbClr val="383520"/>
                </a:solidFill>
                <a:latin typeface="Bookman Old Style" pitchFamily="18" charset="0"/>
                <a:cs typeface="Times New Roman" pitchFamily="18" charset="0"/>
              </a:rPr>
              <a:t>На сайте ФИПИ </a:t>
            </a:r>
            <a:r>
              <a:rPr lang="en-US" sz="1800" u="sng" dirty="0">
                <a:solidFill>
                  <a:srgbClr val="993366"/>
                </a:solidFill>
                <a:latin typeface="Bookman Old Style" pitchFamily="18" charset="0"/>
                <a:cs typeface="Times New Roman" pitchFamily="18" charset="0"/>
              </a:rPr>
              <a:t>http://www.fipi.ru/ </a:t>
            </a:r>
            <a:r>
              <a:rPr lang="ru-RU" sz="1800" dirty="0" smtClean="0">
                <a:solidFill>
                  <a:srgbClr val="383520"/>
                </a:solidFill>
                <a:latin typeface="Bookman Old Style" pitchFamily="18" charset="0"/>
                <a:cs typeface="Times New Roman" pitchFamily="18" charset="0"/>
              </a:rPr>
              <a:t>с 30.10.13 года начата публикация </a:t>
            </a:r>
            <a:r>
              <a:rPr lang="ru-RU" sz="1800" dirty="0" smtClean="0">
                <a:solidFill>
                  <a:srgbClr val="3DA82E"/>
                </a:solidFill>
                <a:latin typeface="Bookman Old Style" pitchFamily="18" charset="0"/>
                <a:cs typeface="Times New Roman" pitchFamily="18" charset="0"/>
              </a:rPr>
              <a:t>открытого банка заданий ГИА-9</a:t>
            </a:r>
            <a:r>
              <a:rPr lang="ru-RU" sz="1800" dirty="0" smtClean="0">
                <a:latin typeface="Bookman Old Style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ru-RU" sz="1800" dirty="0" smtClean="0">
              <a:solidFill>
                <a:srgbClr val="00B0F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smtClean="0">
                <a:solidFill>
                  <a:srgbClr val="00B0F0"/>
                </a:solidFill>
                <a:latin typeface="Bookman Old Style" pitchFamily="18" charset="0"/>
                <a:cs typeface="Times New Roman" pitchFamily="18" charset="0"/>
              </a:rPr>
              <a:t>		</a:t>
            </a:r>
            <a:r>
              <a:rPr lang="ru-RU" sz="1800" dirty="0" smtClean="0">
                <a:solidFill>
                  <a:srgbClr val="3DA82E"/>
                </a:solidFill>
                <a:latin typeface="Bookman Old Style" pitchFamily="18" charset="0"/>
                <a:cs typeface="Times New Roman" pitchFamily="18" charset="0"/>
              </a:rPr>
              <a:t>В соответствии с новой структурой КИМ обновление и пополнение новых заданий в открытом банке заданий – </a:t>
            </a:r>
          </a:p>
          <a:p>
            <a:pPr algn="just">
              <a:buNone/>
            </a:pPr>
            <a:r>
              <a:rPr lang="ru-RU" sz="18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                                                           декабрь 2014 – март 2015 года. </a:t>
            </a:r>
          </a:p>
          <a:p>
            <a:pPr algn="just">
              <a:buNone/>
            </a:pPr>
            <a:endParaRPr lang="ru-RU" sz="1800" dirty="0" smtClean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smtClean="0">
                <a:solidFill>
                  <a:srgbClr val="383520"/>
                </a:solidFill>
                <a:latin typeface="Bookman Old Style" pitchFamily="18" charset="0"/>
                <a:cs typeface="Times New Roman" pitchFamily="18" charset="0"/>
              </a:rPr>
              <a:t>		При проведении ГИА выпускников 9 классов в 2015 году </a:t>
            </a:r>
            <a:r>
              <a:rPr lang="ru-RU" sz="1800" dirty="0" smtClean="0">
                <a:solidFill>
                  <a:srgbClr val="3DA82E"/>
                </a:solidFill>
                <a:latin typeface="Bookman Old Style" pitchFamily="18" charset="0"/>
                <a:cs typeface="Times New Roman" pitchFamily="18" charset="0"/>
              </a:rPr>
              <a:t>экзаменационные варианты </a:t>
            </a:r>
            <a:r>
              <a:rPr lang="ru-RU" sz="1800" dirty="0" smtClean="0">
                <a:solidFill>
                  <a:srgbClr val="383520"/>
                </a:solidFill>
                <a:latin typeface="Bookman Old Style" pitchFamily="18" charset="0"/>
                <a:cs typeface="Times New Roman" pitchFamily="18" charset="0"/>
              </a:rPr>
              <a:t>будут</a:t>
            </a:r>
            <a:r>
              <a:rPr lang="ru-RU" sz="1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3DA82E"/>
                </a:solidFill>
                <a:latin typeface="Bookman Old Style" pitchFamily="18" charset="0"/>
                <a:cs typeface="Times New Roman" pitchFamily="18" charset="0"/>
              </a:rPr>
              <a:t>полностью собирать из заданий открытого банка. </a:t>
            </a:r>
            <a:r>
              <a:rPr lang="ru-RU" sz="1800" dirty="0" smtClean="0">
                <a:solidFill>
                  <a:srgbClr val="383520"/>
                </a:solidFill>
                <a:latin typeface="Bookman Old Style" pitchFamily="18" charset="0"/>
                <a:cs typeface="Times New Roman" pitchFamily="18" charset="0"/>
              </a:rPr>
              <a:t>Каждый </a:t>
            </a:r>
            <a:r>
              <a:rPr lang="ru-RU" sz="1800" dirty="0" smtClean="0">
                <a:solidFill>
                  <a:srgbClr val="993366"/>
                </a:solidFill>
                <a:latin typeface="Bookman Old Style" pitchFamily="18" charset="0"/>
                <a:cs typeface="Times New Roman" pitchFamily="18" charset="0"/>
              </a:rPr>
              <a:t>регион</a:t>
            </a:r>
            <a:r>
              <a:rPr lang="ru-RU" sz="1800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3DA82E"/>
                </a:solidFill>
                <a:latin typeface="Bookman Old Style" pitchFamily="18" charset="0"/>
                <a:cs typeface="Times New Roman" pitchFamily="18" charset="0"/>
              </a:rPr>
              <a:t>будет также как и в 2014 году самостоятельно формировать варианты ГИА-9</a:t>
            </a:r>
            <a:r>
              <a:rPr lang="ru-RU" sz="1800" dirty="0" smtClean="0">
                <a:latin typeface="Bookman Old Style" pitchFamily="18" charset="0"/>
                <a:cs typeface="Times New Roman" pitchFamily="18" charset="0"/>
              </a:rPr>
              <a:t>.</a:t>
            </a:r>
            <a:endParaRPr lang="ru-RU" sz="1800" dirty="0" smtClean="0">
              <a:solidFill>
                <a:srgbClr val="00B0F0"/>
              </a:solidFill>
              <a:latin typeface="Bookman Old Style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1800" dirty="0" smtClean="0">
                <a:latin typeface="Bookman Old Style" pitchFamily="18" charset="0"/>
                <a:cs typeface="Times New Roman" pitchFamily="18" charset="0"/>
              </a:rPr>
              <a:t>	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4F2270"/>
                </a:solidFill>
                <a:latin typeface="Bookman Old Style" pitchFamily="18" charset="0"/>
                <a:cs typeface="Times New Roman" pitchFamily="18" charset="0"/>
              </a:rPr>
              <a:t>П. 71.  Порядка проведения ГИА по образовательным программам основного общего образования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			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Абзац 1 дополнение словами: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При рассмотрении апелляции о несогласии с выставленными баллами конфликтная комиссия запрашивает в РЦОИ распечатанные изображения экзаменационной работы, электронные носители, содержащие файлы с цифровой аудиозаписью устных ответов обучающегося,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дополнение словами: «протоколы устных ответов», </a:t>
            </a:r>
            <a:r>
              <a:rPr lang="ru-RU" dirty="0" smtClean="0">
                <a:solidFill>
                  <a:srgbClr val="312E1B"/>
                </a:solidFill>
                <a:latin typeface="Times New Roman" pitchFamily="18" charset="0"/>
                <a:cs typeface="Times New Roman" pitchFamily="18" charset="0"/>
              </a:rPr>
              <a:t>копии протоколов проверки экзаменационной работы предметной комиссией и экзаменационные материалы, выполнявшиеся обучающимися, подавшими апелляцию</a:t>
            </a:r>
            <a:endParaRPr lang="ru-RU" dirty="0">
              <a:solidFill>
                <a:srgbClr val="312E1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4F2270"/>
                </a:solidFill>
                <a:latin typeface="Bookman Old Style" pitchFamily="18" charset="0"/>
                <a:cs typeface="Times New Roman" pitchFamily="18" charset="0"/>
              </a:rPr>
              <a:t>П. 71.  Порядка проведения ГИА по образовательным программам основного общего образования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1">
              <a:buNone/>
            </a:pPr>
            <a:r>
              <a:rPr lang="ru-RU" dirty="0" smtClean="0"/>
              <a:t>		</a:t>
            </a:r>
          </a:p>
          <a:p>
            <a:pPr lvl="1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Обучающийся письменно подтверждает, что ему предъявлены изображения выполненной им экзаменационной работы, файлы с цифровой аудиозаписью его устного ответа,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дополнение словами: «протокол устного ответа»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4F2270"/>
                </a:solidFill>
                <a:latin typeface="Bookman Old Style" pitchFamily="18" charset="0"/>
              </a:rPr>
              <a:t>Проект расписания ГИА-9</a:t>
            </a:r>
            <a:endParaRPr lang="ru-RU" b="1" dirty="0">
              <a:solidFill>
                <a:srgbClr val="4F227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40770"/>
          <a:ext cx="9144000" cy="4588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96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ОГЭ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ГВЭ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78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Досрочный период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апреля (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апреля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(ср)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обществознание, химия, литература, информатика и ИКТ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обществознание, химия, литература, информатика и ИКТ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апреля (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апреля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география, история, биология, иностранные языки, физика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география, история, биология, иностранные языки, физика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 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апреля 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(ср)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математика</a:t>
                      </a:r>
                      <a:endParaRPr lang="ru-RU" sz="11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математика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апреля 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обществознание, химия, литература, информатика и ИКТ</a:t>
                      </a:r>
                      <a:endParaRPr lang="ru-RU" sz="11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обществознание, химия, литература, информатика и ИКТ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400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мая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(ср)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русский язык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русский язык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6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400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мая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география, история, биология, иностранные языки, физика</a:t>
                      </a:r>
                      <a:endParaRPr lang="ru-RU" sz="11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география, история, биология, иностранные языки, физика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F2270"/>
                </a:solidFill>
                <a:latin typeface="Bookman Old Style" pitchFamily="18" charset="0"/>
              </a:rPr>
              <a:t>Проект расписания ГИА-9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692695"/>
          <a:ext cx="9144000" cy="6312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64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ОГЭ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ГВЭ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461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Основной период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мая (ср</a:t>
                      </a: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 мая </a:t>
                      </a: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пт</a:t>
                      </a: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обществознание, химия, литература, информатика и ИКТ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обществознание, химия, литература, информатика и ИКТ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июня (ср)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русский язык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русский язык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4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июня (</a:t>
                      </a:r>
                      <a:r>
                        <a:rPr lang="ru-RU" sz="1400" dirty="0" err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пт</a:t>
                      </a: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география, история, биология, иностранные языки, физика</a:t>
                      </a:r>
                      <a:endParaRPr lang="ru-RU" sz="1100" dirty="0" smtClean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география, история, биология, иностранные языки, физика</a:t>
                      </a:r>
                      <a:endParaRPr lang="ru-RU" sz="11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июня (</a:t>
                      </a:r>
                      <a:r>
                        <a:rPr lang="ru-RU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</a:t>
                      </a:r>
                      <a:r>
                        <a:rPr lang="ru-RU" sz="14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ru-RU" sz="1400" i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математика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</a:t>
                      </a:r>
                      <a:r>
                        <a:rPr lang="ru-RU" sz="14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математика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7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июня 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(ср)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</a:t>
                      </a:r>
                      <a:r>
                        <a:rPr lang="ru-RU" sz="14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обществознание, химия, литература, информатика и ИКТ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обществознание, химия, литература, информатика и ИКТ</a:t>
                      </a:r>
                      <a:endParaRPr lang="ru-RU" sz="11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4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июня 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русский язык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русский язык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74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 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июня 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(ср)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</a:t>
                      </a:r>
                      <a:r>
                        <a:rPr lang="ru-RU" sz="14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r>
                        <a:rPr lang="ru-RU" sz="14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история, биология, иностранные языки, </a:t>
                      </a:r>
                      <a:r>
                        <a:rPr lang="ru-RU" sz="14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география, история, биология, иностранные языки, физика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7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r>
                        <a:rPr lang="ru-RU" sz="1400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июня (</a:t>
                      </a:r>
                      <a:r>
                        <a:rPr lang="ru-RU" sz="1400" baseline="0" dirty="0" err="1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чт</a:t>
                      </a:r>
                      <a:r>
                        <a:rPr lang="ru-RU" sz="1400" baseline="0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всем учебным предметам</a:t>
                      </a:r>
                      <a:endParaRPr lang="ru-RU" sz="11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F2270"/>
                </a:solidFill>
                <a:latin typeface="Bookman Old Style" pitchFamily="18" charset="0"/>
              </a:rPr>
              <a:t>Проект расписания ГИА-9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908721"/>
          <a:ext cx="9144000" cy="4424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447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ОГЭ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ГВЭ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767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августа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67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августа</a:t>
                      </a:r>
                      <a:r>
                        <a:rPr lang="ru-RU" sz="1400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(ср)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обществознание, химия, литература, информатика и ИКТ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обществознание, химия, литература, информатика и ИКТ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767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августа (</a:t>
                      </a:r>
                      <a:r>
                        <a:rPr lang="ru-RU" sz="14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августа (</a:t>
                      </a:r>
                      <a:r>
                        <a:rPr lang="ru-RU" sz="14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l"/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география, история, биология, иностранные языки, физика</a:t>
                      </a:r>
                      <a:endParaRPr lang="ru-RU" sz="1400" dirty="0" smtClean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география, история, биология, иностранные языки, физика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7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августа (</a:t>
                      </a:r>
                      <a:r>
                        <a:rPr lang="ru-RU" sz="14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вт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l"/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августа (ср)</a:t>
                      </a:r>
                    </a:p>
                    <a:p>
                      <a:pPr algn="l"/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обществознание, химия, литература, информатика и ИКТ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обществознание, химия, литература, информатика и ИКТ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7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августа (</a:t>
                      </a:r>
                      <a:r>
                        <a:rPr lang="ru-RU" sz="14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l"/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6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августа (</a:t>
                      </a:r>
                      <a:r>
                        <a:rPr lang="ru-RU" sz="1400" dirty="0" err="1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пн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l"/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география, история, биология, иностранные языки, физика</a:t>
                      </a:r>
                      <a:endParaRPr lang="ru-RU" sz="1400" dirty="0" smtClean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география, история, биология, иностранные языки, физика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F2270"/>
                </a:solidFill>
                <a:latin typeface="Bookman Old Style" pitchFamily="18" charset="0"/>
              </a:rPr>
              <a:t>Проект расписания ГИА-9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80724"/>
          <a:ext cx="9144000" cy="6241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408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ОГЭ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ГВЭ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331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70C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Дополнительные</a:t>
                      </a:r>
                      <a:r>
                        <a:rPr lang="ru-RU" sz="1800" b="1" kern="1200" baseline="0" dirty="0" smtClean="0">
                          <a:solidFill>
                            <a:srgbClr val="0070C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сроки</a:t>
                      </a:r>
                      <a:r>
                        <a:rPr lang="ru-RU" sz="1800" b="1" kern="1200" dirty="0" smtClean="0">
                          <a:solidFill>
                            <a:srgbClr val="0070C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 (сентябрьские сроки)</a:t>
                      </a:r>
                      <a:endParaRPr lang="ru-RU" dirty="0">
                        <a:solidFill>
                          <a:srgbClr val="0070C0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08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ru-RU" sz="1400" dirty="0" err="1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сент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сент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обществознание, химия, литература, информатика и ИКТ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обществознание, химия, литература, информатика и ИКТ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</a:t>
                      </a:r>
                      <a:r>
                        <a:rPr lang="ru-RU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сент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география, история, биология, иностранные языки, физика</a:t>
                      </a:r>
                      <a:endParaRPr lang="ru-RU" sz="11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география, история, биология, иностранные языки, физика</a:t>
                      </a:r>
                      <a:endParaRPr lang="ru-RU" sz="1400" dirty="0" smtClean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</a:t>
                      </a:r>
                      <a:r>
                        <a:rPr lang="ru-RU" sz="1400" dirty="0" err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сент</a:t>
                      </a:r>
                      <a:r>
                        <a:rPr lang="ru-RU" sz="1400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русский язык</a:t>
                      </a:r>
                      <a:endParaRPr lang="ru-RU" sz="1400" dirty="0">
                        <a:solidFill>
                          <a:srgbClr val="0070C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100" dirty="0">
                        <a:solidFill>
                          <a:srgbClr val="0070C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сент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(ср)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</a:t>
                      </a:r>
                      <a:r>
                        <a:rPr lang="ru-RU" sz="14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Резерв:математика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сент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обществознание, химия, литература, информатика и ИКТ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обществознание, химия, литература, информатика и ИКТ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5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сент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география, история, биология, иностранные языки, физика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география, история, биология, иностранные языки, физика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сент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русский язык 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русский язык 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36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сент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пт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русский язык, математика, география, история, биология, иностранные языки, физика, обществознание, химия, литература, информатика и ИКТ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русский язык, математика, география, история, биология, иностранные языки, физика, обществознание, химия, литература, информатика и ИКТ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F2270"/>
                </a:solidFill>
                <a:latin typeface="Bookman Old Style" pitchFamily="18" charset="0"/>
              </a:rPr>
              <a:t>Рекомендации по созданию особых условий на ГИА</a:t>
            </a:r>
            <a:endParaRPr lang="ru-RU" b="1" dirty="0">
              <a:solidFill>
                <a:srgbClr val="4F227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err="1" smtClean="0">
                <a:latin typeface="Bookman Old Style" pitchFamily="18" charset="0"/>
              </a:rPr>
              <a:t>Психолого-медико-педагогическая</a:t>
            </a:r>
            <a:r>
              <a:rPr lang="ru-RU" b="1" dirty="0" smtClean="0">
                <a:latin typeface="Bookman Old Style" pitchFamily="18" charset="0"/>
              </a:rPr>
              <a:t> комиссия</a:t>
            </a:r>
          </a:p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(Саратов – центральная ПМПК, </a:t>
            </a:r>
          </a:p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Балашов, Балаково, Вольск, Пугачев, Ртищево, Энгельс – территориальные ПМПК)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427984" y="1700808"/>
            <a:ext cx="484632" cy="474352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F2270"/>
                </a:solidFill>
                <a:latin typeface="Bookman Old Style" pitchFamily="18" charset="0"/>
              </a:rPr>
              <a:t>Обследование обучающихся на ПМПК</a:t>
            </a:r>
            <a:endParaRPr lang="ru-RU" b="1" dirty="0">
              <a:solidFill>
                <a:srgbClr val="4F227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Саратовской области для детей, нуждающихся в психолого-педагогической и медико-социальной помощи «Областной центр диагностики и консультирования»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		410028, г. Саратов, ул.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Вольская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д. 69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                   (тел. 26-27-80) – центральная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комиссия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F2270"/>
                </a:solidFill>
                <a:latin typeface="Bookman Old Style" pitchFamily="18" charset="0"/>
              </a:rPr>
              <a:t>Обследование обучающихся на ПМПК</a:t>
            </a:r>
            <a:endParaRPr lang="ru-RU" b="1" dirty="0">
              <a:solidFill>
                <a:srgbClr val="4F227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		</a:t>
            </a:r>
            <a:r>
              <a:rPr lang="ru-RU" b="1" dirty="0" smtClean="0">
                <a:latin typeface="Bookman Old Style" pitchFamily="18" charset="0"/>
              </a:rPr>
              <a:t>Список документов, необходимых для обследования детей школьного возраста </a:t>
            </a:r>
            <a:r>
              <a:rPr lang="ru-RU" b="1" dirty="0" err="1" smtClean="0">
                <a:latin typeface="Bookman Old Style" pitchFamily="18" charset="0"/>
              </a:rPr>
              <a:t>психолого-медико-педагогической</a:t>
            </a:r>
            <a:r>
              <a:rPr lang="ru-RU" b="1" dirty="0" smtClean="0">
                <a:latin typeface="Bookman Old Style" pitchFamily="18" charset="0"/>
              </a:rPr>
              <a:t> комиссии</a:t>
            </a:r>
          </a:p>
          <a:p>
            <a:pPr>
              <a:buNone/>
            </a:pP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b="1" dirty="0" smtClean="0">
                <a:latin typeface="Bookman Old Style" pitchFamily="18" charset="0"/>
              </a:rPr>
              <a:t>	1.</a:t>
            </a:r>
            <a:r>
              <a:rPr lang="ru-RU" dirty="0" smtClean="0">
                <a:latin typeface="Bookman Old Style" pitchFamily="18" charset="0"/>
              </a:rPr>
              <a:t> Направление психиатра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2.</a:t>
            </a:r>
            <a:r>
              <a:rPr lang="ru-RU" dirty="0" smtClean="0">
                <a:latin typeface="Bookman Old Style" pitchFamily="18" charset="0"/>
              </a:rPr>
              <a:t> Свидетельство о рождении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3.</a:t>
            </a:r>
            <a:r>
              <a:rPr lang="ru-RU" dirty="0" smtClean="0">
                <a:latin typeface="Bookman Old Style" pitchFamily="18" charset="0"/>
              </a:rPr>
              <a:t> Страховой медицинский полис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4.</a:t>
            </a:r>
            <a:r>
              <a:rPr lang="ru-RU" dirty="0" smtClean="0">
                <a:latin typeface="Bookman Old Style" pitchFamily="18" charset="0"/>
              </a:rPr>
              <a:t> Паспорт одного из родителей (с регистрацией)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5.</a:t>
            </a:r>
            <a:r>
              <a:rPr lang="ru-RU" dirty="0" smtClean="0">
                <a:latin typeface="Bookman Old Style" pitchFamily="18" charset="0"/>
              </a:rPr>
              <a:t> Характеристика от учителя (в 2-х экз.)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6.</a:t>
            </a:r>
            <a:r>
              <a:rPr lang="ru-RU" dirty="0" smtClean="0">
                <a:latin typeface="Bookman Old Style" pitchFamily="18" charset="0"/>
              </a:rPr>
              <a:t> Личное дело из школы (или копию)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7.</a:t>
            </a:r>
            <a:r>
              <a:rPr lang="ru-RU" dirty="0" smtClean="0">
                <a:latin typeface="Bookman Old Style" pitchFamily="18" charset="0"/>
              </a:rPr>
              <a:t> Медицинская карта (поликлиническая)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8.</a:t>
            </a:r>
            <a:r>
              <a:rPr lang="ru-RU" dirty="0" smtClean="0">
                <a:latin typeface="Bookman Old Style" pitchFamily="18" charset="0"/>
              </a:rPr>
              <a:t> Рабочие тетради, дневник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9.</a:t>
            </a:r>
            <a:r>
              <a:rPr lang="ru-RU" dirty="0" smtClean="0">
                <a:latin typeface="Bookman Old Style" pitchFamily="18" charset="0"/>
              </a:rPr>
              <a:t> Табель успеваемости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10.</a:t>
            </a:r>
            <a:r>
              <a:rPr lang="ru-RU" dirty="0" smtClean="0">
                <a:latin typeface="Bookman Old Style" pitchFamily="18" charset="0"/>
              </a:rPr>
              <a:t> Справки или протоколы ПМПК, если ранее проходили комиссию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	</a:t>
            </a:r>
            <a:r>
              <a:rPr lang="ru-RU" b="1" dirty="0" smtClean="0">
                <a:latin typeface="Bookman Old Style" pitchFamily="18" charset="0"/>
              </a:rPr>
              <a:t>11.</a:t>
            </a:r>
            <a:r>
              <a:rPr lang="ru-RU" dirty="0" smtClean="0">
                <a:latin typeface="Bookman Old Style" pitchFamily="18" charset="0"/>
              </a:rPr>
              <a:t>	справка о обучении по состоянию здоровья на дому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	</a:t>
            </a:r>
            <a:r>
              <a:rPr lang="ru-RU" b="1" dirty="0" smtClean="0">
                <a:latin typeface="Bookman Old Style" pitchFamily="18" charset="0"/>
              </a:rPr>
              <a:t>12.</a:t>
            </a:r>
            <a:r>
              <a:rPr lang="ru-RU" dirty="0" smtClean="0">
                <a:latin typeface="Bookman Old Style" pitchFamily="18" charset="0"/>
              </a:rPr>
              <a:t> справка медицинской организации с рекомендациями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4F2270"/>
                </a:solidFill>
                <a:latin typeface="Bookman Old Style" pitchFamily="18" charset="0"/>
              </a:rPr>
              <a:t>Контроль за ГИА-9 со стороны </a:t>
            </a:r>
            <a:r>
              <a:rPr lang="ru-RU" b="1" dirty="0" err="1" smtClean="0">
                <a:solidFill>
                  <a:srgbClr val="4F2270"/>
                </a:solidFill>
                <a:latin typeface="Bookman Old Style" pitchFamily="18" charset="0"/>
              </a:rPr>
              <a:t>Рособрнадзора</a:t>
            </a:r>
            <a:r>
              <a:rPr lang="ru-RU" b="1" dirty="0" smtClean="0">
                <a:solidFill>
                  <a:srgbClr val="4F2270"/>
                </a:solidFill>
                <a:latin typeface="Bookman Old Style" pitchFamily="18" charset="0"/>
              </a:rPr>
              <a:t>!!!!</a:t>
            </a:r>
            <a:endParaRPr lang="ru-RU" b="1" dirty="0">
              <a:solidFill>
                <a:srgbClr val="4F227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3DA82E"/>
                </a:solidFill>
                <a:latin typeface="Bookman Old Style" pitchFamily="18" charset="0"/>
                <a:cs typeface="Times New Roman" pitchFamily="18" charset="0"/>
              </a:rPr>
              <a:t>ГИА-9 2015</a:t>
            </a:r>
            <a:endParaRPr lang="ru-RU" sz="3600" b="1" dirty="0">
              <a:solidFill>
                <a:srgbClr val="3DA82E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1124744"/>
            <a:ext cx="9252520" cy="5733256"/>
          </a:xfrm>
        </p:spPr>
        <p:txBody>
          <a:bodyPr/>
          <a:lstStyle/>
          <a:p>
            <a:pPr algn="ctr">
              <a:buNone/>
            </a:pPr>
            <a:r>
              <a:rPr lang="ru-RU" altLang="ru-RU" b="1" dirty="0" smtClean="0">
                <a:solidFill>
                  <a:srgbClr val="0000CC"/>
                </a:solidFill>
                <a:latin typeface="Times New Roman" pitchFamily="18" charset="0"/>
              </a:rPr>
              <a:t>		</a:t>
            </a:r>
            <a:r>
              <a:rPr lang="ru-RU" altLang="ru-RU" sz="1800" b="1" dirty="0" smtClean="0">
                <a:solidFill>
                  <a:srgbClr val="4F2270"/>
                </a:solidFill>
                <a:latin typeface="Bookman Old Style" pitchFamily="18" charset="0"/>
              </a:rPr>
              <a:t>В соответствии с частью 5 и пунктом 1 части 13 статьи 59 ФЗ </a:t>
            </a:r>
          </a:p>
          <a:p>
            <a:pPr algn="ctr">
              <a:buNone/>
            </a:pPr>
            <a:r>
              <a:rPr lang="ru-RU" altLang="ru-RU" sz="1800" b="1" dirty="0" smtClean="0">
                <a:solidFill>
                  <a:srgbClr val="4F2270"/>
                </a:solidFill>
                <a:latin typeface="Bookman Old Style" pitchFamily="18" charset="0"/>
              </a:rPr>
              <a:t>от 29 декабря 2012 г. № 273-ФЗ </a:t>
            </a:r>
          </a:p>
          <a:p>
            <a:pPr algn="ctr">
              <a:buNone/>
            </a:pPr>
            <a:r>
              <a:rPr lang="ru-RU" altLang="ru-RU" sz="1800" b="1" dirty="0" smtClean="0">
                <a:solidFill>
                  <a:srgbClr val="4F2270"/>
                </a:solidFill>
                <a:latin typeface="Bookman Old Style" pitchFamily="18" charset="0"/>
              </a:rPr>
              <a:t>«Об образовании в Российской Федерации»</a:t>
            </a:r>
            <a:endParaRPr lang="ru-RU" sz="1800" dirty="0">
              <a:solidFill>
                <a:srgbClr val="4F2270"/>
              </a:solidFill>
              <a:latin typeface="Bookman Old Style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355976" y="2564904"/>
            <a:ext cx="484632" cy="504056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852936"/>
            <a:ext cx="79928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ru-RU" b="1" u="sng" dirty="0" smtClean="0">
              <a:solidFill>
                <a:srgbClr val="4F2270"/>
              </a:solidFill>
              <a:latin typeface="Bookman Old Style" pitchFamily="18" charset="0"/>
            </a:endParaRPr>
          </a:p>
          <a:p>
            <a:pPr algn="ctr"/>
            <a:r>
              <a:rPr lang="ru-RU" altLang="ru-RU" b="1" u="sng" dirty="0" smtClean="0">
                <a:solidFill>
                  <a:srgbClr val="4F2270"/>
                </a:solidFill>
                <a:latin typeface="Bookman Old Style" pitchFamily="18" charset="0"/>
              </a:rPr>
              <a:t>Приказ МО и Н РФ от 25.12.13 № 1394</a:t>
            </a:r>
          </a:p>
          <a:p>
            <a:pPr algn="ctr"/>
            <a:r>
              <a:rPr lang="ru-RU" altLang="ru-RU" b="1" dirty="0" smtClean="0">
                <a:latin typeface="Bookman Old Style" pitchFamily="18" charset="0"/>
              </a:rPr>
              <a:t> </a:t>
            </a:r>
            <a:r>
              <a:rPr lang="ru-RU" altLang="ru-RU" b="1" dirty="0" smtClean="0">
                <a:solidFill>
                  <a:srgbClr val="993366"/>
                </a:solidFill>
                <a:latin typeface="Bookman Old Style" pitchFamily="18" charset="0"/>
              </a:rPr>
              <a:t>«Об утверждении Порядка проведения государственной итоговой аттестации по образовательным программам основного общего образования</a:t>
            </a:r>
            <a:r>
              <a:rPr lang="ru-RU" altLang="ru-RU" dirty="0" smtClean="0">
                <a:solidFill>
                  <a:srgbClr val="993366"/>
                </a:solidFill>
                <a:latin typeface="Bookman Old Style" pitchFamily="18" charset="0"/>
              </a:rPr>
              <a:t>»</a:t>
            </a:r>
            <a:r>
              <a:rPr lang="ru-RU" altLang="ru-RU" b="1" dirty="0" smtClean="0">
                <a:solidFill>
                  <a:srgbClr val="993366"/>
                </a:solidFill>
                <a:latin typeface="Bookman Old Style" pitchFamily="18" charset="0"/>
              </a:rPr>
              <a:t> </a:t>
            </a:r>
          </a:p>
          <a:p>
            <a:pPr algn="ctr"/>
            <a:endParaRPr lang="ru-RU" altLang="ru-RU" b="1" dirty="0" smtClean="0">
              <a:solidFill>
                <a:srgbClr val="993366"/>
              </a:solidFill>
              <a:latin typeface="Bookman Old Style" pitchFamily="18" charset="0"/>
            </a:endParaRPr>
          </a:p>
          <a:p>
            <a:pPr algn="ctr"/>
            <a:endParaRPr lang="ru-RU" altLang="ru-RU" b="1" dirty="0" smtClean="0">
              <a:solidFill>
                <a:srgbClr val="993366"/>
              </a:solidFill>
              <a:latin typeface="Bookman Old Style" pitchFamily="18" charset="0"/>
            </a:endParaRPr>
          </a:p>
          <a:p>
            <a:pPr algn="ctr"/>
            <a:endParaRPr lang="ru-RU" altLang="ru-RU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/>
            <a:endParaRPr lang="ru-RU" altLang="ru-RU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/>
            <a:endParaRPr lang="ru-RU" altLang="ru-RU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/>
            <a:endParaRPr lang="ru-RU" altLang="ru-RU" b="1" dirty="0" smtClean="0">
              <a:solidFill>
                <a:srgbClr val="4F2270"/>
              </a:solidFill>
              <a:latin typeface="Bookman Old Style" pitchFamily="18" charset="0"/>
            </a:endParaRPr>
          </a:p>
          <a:p>
            <a:pPr algn="ctr"/>
            <a:endParaRPr lang="ru-RU" altLang="ru-RU" dirty="0" smtClean="0">
              <a:solidFill>
                <a:srgbClr val="A50021"/>
              </a:solidFill>
              <a:latin typeface="Times New Roman" pitchFamily="18" charset="0"/>
            </a:endParaRPr>
          </a:p>
          <a:p>
            <a:pPr algn="ctr"/>
            <a:endParaRPr lang="ru-RU" altLang="ru-RU" dirty="0" smtClean="0">
              <a:solidFill>
                <a:srgbClr val="A50021"/>
              </a:solidFill>
              <a:latin typeface="Times New Roman" pitchFamily="18" charset="0"/>
            </a:endParaRPr>
          </a:p>
          <a:p>
            <a:pPr algn="ctr"/>
            <a:endParaRPr lang="ru-RU" altLang="ru-RU" dirty="0" smtClean="0">
              <a:solidFill>
                <a:srgbClr val="A50021"/>
              </a:solidFill>
              <a:latin typeface="Times New Roman" pitchFamily="18" charset="0"/>
            </a:endParaRPr>
          </a:p>
          <a:p>
            <a:pPr algn="ctr"/>
            <a:endParaRPr lang="ru-RU" altLang="ru-RU" dirty="0" smtClean="0">
              <a:solidFill>
                <a:srgbClr val="A50021"/>
              </a:solidFill>
              <a:latin typeface="Times New Roman" pitchFamily="18" charset="0"/>
            </a:endParaRPr>
          </a:p>
          <a:p>
            <a:pPr algn="ctr"/>
            <a:endParaRPr lang="ru-RU" altLang="ru-RU" dirty="0" smtClean="0">
              <a:solidFill>
                <a:srgbClr val="A50021"/>
              </a:solidFill>
              <a:latin typeface="Times New Roman" pitchFamily="18" charset="0"/>
            </a:endParaRPr>
          </a:p>
          <a:p>
            <a:pPr algn="ctr"/>
            <a:endParaRPr lang="ru-RU" altLang="ru-RU" dirty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83968" y="4653136"/>
            <a:ext cx="484632" cy="474352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endParaRPr lang="ru-RU" sz="4400" dirty="0" smtClean="0">
              <a:solidFill>
                <a:srgbClr val="4F227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solidFill>
                  <a:srgbClr val="4F2270"/>
                </a:solidFill>
                <a:latin typeface="Bookman Old Style" pitchFamily="18" charset="0"/>
                <a:cs typeface="Times New Roman" pitchFamily="18" charset="0"/>
              </a:rPr>
              <a:t>СПАСИБО </a:t>
            </a:r>
            <a:endParaRPr lang="ru-RU" sz="4400" dirty="0">
              <a:solidFill>
                <a:srgbClr val="4F2270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solidFill>
                  <a:srgbClr val="4F2270"/>
                </a:solidFill>
                <a:latin typeface="Bookman Old Style" pitchFamily="18" charset="0"/>
                <a:cs typeface="Times New Roman" pitchFamily="18" charset="0"/>
              </a:rPr>
              <a:t>ЗА ВНИМАНИЕ!!!</a:t>
            </a:r>
            <a:endParaRPr lang="ru-RU" sz="4400" dirty="0">
              <a:solidFill>
                <a:srgbClr val="4F2270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4F2270"/>
                </a:solidFill>
                <a:latin typeface="Bookman Old Style" pitchFamily="18" charset="0"/>
                <a:cs typeface="Times New Roman" pitchFamily="18" charset="0"/>
              </a:rPr>
              <a:t>ГИА-9 2015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355976" y="1340768"/>
            <a:ext cx="484632" cy="474352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859341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u="sng" dirty="0" smtClean="0">
                <a:solidFill>
                  <a:srgbClr val="4F2270"/>
                </a:solidFill>
                <a:latin typeface="Bookman Old Style" pitchFamily="18" charset="0"/>
              </a:rPr>
              <a:t>2 Проект приказа МО и Н РФ</a:t>
            </a:r>
          </a:p>
          <a:p>
            <a:pPr algn="ctr"/>
            <a:r>
              <a:rPr lang="ru-RU" altLang="ru-RU" b="1" dirty="0" smtClean="0">
                <a:solidFill>
                  <a:srgbClr val="993366"/>
                </a:solidFill>
                <a:latin typeface="Bookman Old Style" pitchFamily="18" charset="0"/>
              </a:rPr>
              <a:t>«О внесении изменения в Порядок проведения государственной итоговой аттестации по образовательным программам основного общего образования, утвержденный приказом Министерства образования и науки Российской Федерации от 25 декабря 2013 г. № 1394»</a:t>
            </a:r>
          </a:p>
          <a:p>
            <a:pPr algn="ctr"/>
            <a:endParaRPr lang="ru-RU" altLang="ru-RU" b="1" dirty="0" smtClean="0">
              <a:solidFill>
                <a:srgbClr val="993366"/>
              </a:solidFill>
              <a:latin typeface="Bookman Old Style" pitchFamily="18" charset="0"/>
            </a:endParaRPr>
          </a:p>
          <a:p>
            <a:pPr algn="ctr"/>
            <a:r>
              <a:rPr lang="ru-RU" altLang="ru-RU" b="1" dirty="0" smtClean="0">
                <a:solidFill>
                  <a:srgbClr val="993366"/>
                </a:solidFill>
                <a:latin typeface="Bookman Old Style" pitchFamily="18" charset="0"/>
              </a:rPr>
              <a:t>(16 изменений и дополнений)</a:t>
            </a:r>
          </a:p>
          <a:p>
            <a:pPr algn="ctr"/>
            <a:endParaRPr lang="ru-RU" altLang="ru-RU" b="1" dirty="0" smtClean="0">
              <a:solidFill>
                <a:srgbClr val="993366"/>
              </a:solidFill>
              <a:latin typeface="Bookman Old Style" pitchFamily="18" charset="0"/>
            </a:endParaRPr>
          </a:p>
          <a:p>
            <a:pPr algn="ctr"/>
            <a:r>
              <a:rPr lang="ru-RU" altLang="ru-RU" b="1" dirty="0" smtClean="0">
                <a:solidFill>
                  <a:srgbClr val="993366"/>
                </a:solidFill>
                <a:latin typeface="Bookman Old Style" pitchFamily="18" charset="0"/>
              </a:rPr>
              <a:t>Обсуждение завершено на Едином портале для размещения информации по разработке Федеральными органами исполнительной власти нормативно-правовых актов и результатов их общественного обсуждения по адресу: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http://regulation.gov.ru</a:t>
            </a:r>
            <a:endParaRPr lang="ru-RU" altLang="ru-RU" b="1" dirty="0" smtClean="0">
              <a:solidFill>
                <a:srgbClr val="993366"/>
              </a:solidFill>
              <a:latin typeface="Bookman Old Style" pitchFamily="18" charset="0"/>
            </a:endParaRPr>
          </a:p>
          <a:p>
            <a:pPr algn="ctr"/>
            <a:endParaRPr lang="ru-RU" altLang="ru-RU" b="1" dirty="0" smtClean="0">
              <a:solidFill>
                <a:srgbClr val="993366"/>
              </a:solidFill>
              <a:latin typeface="Bookman Old Style" pitchFamily="18" charset="0"/>
            </a:endParaRPr>
          </a:p>
          <a:p>
            <a:pPr algn="ctr"/>
            <a:endParaRPr lang="ru-RU" altLang="ru-RU" b="1" dirty="0" smtClean="0">
              <a:solidFill>
                <a:srgbClr val="993366"/>
              </a:solidFill>
              <a:latin typeface="Bookman Old Style" pitchFamily="18" charset="0"/>
            </a:endParaRPr>
          </a:p>
          <a:p>
            <a:pPr algn="ctr"/>
            <a:endParaRPr lang="ru-RU" altLang="ru-RU" b="1" dirty="0" smtClean="0">
              <a:solidFill>
                <a:srgbClr val="993366"/>
              </a:solidFill>
              <a:latin typeface="Bookman Old Style" pitchFamily="18" charset="0"/>
            </a:endParaRPr>
          </a:p>
          <a:p>
            <a:pPr algn="ctr"/>
            <a:endParaRPr lang="ru-RU" altLang="ru-RU" b="1" dirty="0" smtClean="0">
              <a:solidFill>
                <a:srgbClr val="993366"/>
              </a:solidFill>
              <a:latin typeface="Bookman Old Style" pitchFamily="18" charset="0"/>
            </a:endParaRPr>
          </a:p>
          <a:p>
            <a:pPr algn="ctr"/>
            <a:endParaRPr lang="ru-RU" altLang="ru-RU" b="1" dirty="0" smtClean="0">
              <a:solidFill>
                <a:srgbClr val="993366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08504" cy="92211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П. 4.  Порядка проведения ГИА по образовательным программам основного общего образования</a:t>
            </a:r>
            <a:endParaRPr lang="ru-RU" sz="2400" b="1" dirty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2461"/>
            <a:ext cx="9117106" cy="558924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2600" b="1" dirty="0" smtClean="0"/>
              <a:t>		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1196752"/>
            <a:ext cx="36004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Для продолжения обучения в образовательной организации (10 класс)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60032" y="1196752"/>
            <a:ext cx="367240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Для продолжения обучения в профессиональных образовательных  организациях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2564904"/>
            <a:ext cx="77768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2 обязательных экзамена</a:t>
            </a:r>
          </a:p>
          <a:p>
            <a:pPr algn="ctr"/>
            <a:r>
              <a:rPr lang="ru-RU" dirty="0" smtClean="0"/>
              <a:t>(русский язык и математика) 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584" y="3717032"/>
            <a:ext cx="3456384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экзамена по выбору:</a:t>
            </a:r>
          </a:p>
          <a:p>
            <a:pPr algn="ctr"/>
            <a:r>
              <a:rPr lang="ru-RU" dirty="0" smtClean="0"/>
              <a:t>профильное обучение – экзамены в соответствии с конкретным профилем обучения;</a:t>
            </a:r>
          </a:p>
          <a:p>
            <a:pPr algn="ctr"/>
            <a:r>
              <a:rPr lang="ru-RU" dirty="0" smtClean="0"/>
              <a:t>универсальный класс -  </a:t>
            </a:r>
          </a:p>
          <a:p>
            <a:pPr algn="ctr"/>
            <a:r>
              <a:rPr lang="ru-RU" dirty="0" smtClean="0"/>
              <a:t>0 экзаменов</a:t>
            </a:r>
            <a:endParaRPr lang="ru-RU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2339752" y="2132856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6300192" y="2132856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2339752" y="3284984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4F2270"/>
                </a:solidFill>
                <a:latin typeface="Bookman Old Style" pitchFamily="18" charset="0"/>
                <a:cs typeface="Times New Roman" pitchFamily="18" charset="0"/>
              </a:rPr>
              <a:t>П. 9. абзац 4 Порядка проведения ГИА по образовательным программам основного общего образования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4F2270"/>
                </a:solidFill>
                <a:latin typeface="Bookman Old Style" pitchFamily="18" charset="0"/>
                <a:cs typeface="Times New Roman" pitchFamily="18" charset="0"/>
              </a:rPr>
              <a:t>П. 12 Порядка проведения ГИА по образовательным программам основного общего образования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0B050"/>
                </a:solidFill>
              </a:rPr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Рособрнадзор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… направляет министерству образования Саратовской области рекомендации по определению минимального количества баллов,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(дополнение) рекомендации по переводу первичных баллов за экзаменационную работу в форме ОГЭ И ГВЭ в пятибалльную систему оценивания;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организует разработку КИМ для проведения ОГЭ, критериев оценивания экзаменационных, выполненных по этим КИМ, текстов, тем, заданий, билетов для проведения ГВЭ (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дополнение ) критериев оценивания экзаменационных работ ГВЭ;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solidFill>
                  <a:srgbClr val="4F2270"/>
                </a:solidFill>
                <a:latin typeface="Bookman Old Style" pitchFamily="18" charset="0"/>
                <a:cs typeface="Times New Roman" pitchFamily="18" charset="0"/>
              </a:rPr>
              <a:t>П. 13 Порядка проведения ГИА по образовательным программам основного общего образования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дополнением абзацем: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Министерство образования Саратовской области: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обеспечивает перевод суммы первичных баллов за экзаменационную работу в форме ОГЭ и ГВЭ в пятибалльную систему оценивания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4F2270"/>
                </a:solidFill>
                <a:latin typeface="Bookman Old Style" pitchFamily="18" charset="0"/>
                <a:cs typeface="Times New Roman" pitchFamily="18" charset="0"/>
              </a:rPr>
              <a:t>П. 24. абзац 2 Порядка проведения ГИА по образовательным программам основного общего образования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новая редакция: 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		«ГИА начинается не ранее 25 мая текущего года» </a:t>
            </a:r>
          </a:p>
          <a:p>
            <a:pPr>
              <a:buNone/>
            </a:pP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</TotalTime>
  <Words>1125</Words>
  <Application>Microsoft Office PowerPoint</Application>
  <PresentationFormat>Экран (4:3)</PresentationFormat>
  <Paragraphs>243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      ОРГАНИЗАЦИЯ И ПРОВЕДЕНИЕ ГОСУДАРСТВЕННОЙ ИТОГОВОЙ АТТЕСТАЦИИ ПО ОБРАЗОВАТЕЛЬНЫМ ПРОГРАММАМ ОСНОВНОГО ОБЩЕГО ОБРАЗОВАНИЯ В 2015 ГОДУ                        Петренко И.А.,                      региональный координатор ГИА </vt:lpstr>
      <vt:lpstr>Открытый банк заданий ГИА-9</vt:lpstr>
      <vt:lpstr>ГИА-9 2015</vt:lpstr>
      <vt:lpstr>ГИА-9 2015</vt:lpstr>
      <vt:lpstr>П. 4.  Порядка проведения ГИА по образовательным программам основного общего образования</vt:lpstr>
      <vt:lpstr>П. 9. абзац 4 Порядка проведения ГИА по образовательным программам основного общего образования</vt:lpstr>
      <vt:lpstr>П. 12 Порядка проведения ГИА по образовательным программам основного общего образования</vt:lpstr>
      <vt:lpstr>П. 13 Порядка проведения ГИА по образовательным программам основного общего образования</vt:lpstr>
      <vt:lpstr>П. 24. абзац 2 Порядка проведения ГИА по образовательным программам основного общего образования</vt:lpstr>
      <vt:lpstr>П. 26.  Порядка проведения ГИА по образовательным программам основного общего образования</vt:lpstr>
      <vt:lpstr>П. 32, 33, 42  Порядка проведения ГИА по образовательным программам основного общего образования</vt:lpstr>
      <vt:lpstr>П. 34 абзац 14.  Порядка проведения ГИА по образовательным программам основного общего образования</vt:lpstr>
      <vt:lpstr>П. 37.  Порядка проведения ГИА по образовательным программам основного общего образования</vt:lpstr>
      <vt:lpstr>П. 37.  Порядка проведения ГИА по образовательным программам основного общего образования</vt:lpstr>
      <vt:lpstr>П. 37.  Порядка проведения ГИА по образовательным программам основного общего образования</vt:lpstr>
      <vt:lpstr>П. 38.  Порядка проведения ГИА по образовательным программам основного общего образования</vt:lpstr>
      <vt:lpstr>П. 51.  Порядка проведения ГИА по образовательным программам основного общего образования</vt:lpstr>
      <vt:lpstr>П. 61.  Порядка проведения ГИА по образовательным программам основного общего образования</vt:lpstr>
      <vt:lpstr>П. 65.  Порядка проведения ГИА по образовательным программам основного общего образования</vt:lpstr>
      <vt:lpstr>П. 71.  Порядка проведения ГИА по образовательным программам основного общего образования</vt:lpstr>
      <vt:lpstr>П. 71.  Порядка проведения ГИА по образовательным программам основного общего образования</vt:lpstr>
      <vt:lpstr>Проект расписания ГИА-9</vt:lpstr>
      <vt:lpstr>Проект расписания ГИА-9</vt:lpstr>
      <vt:lpstr>Проект расписания ГИА-9</vt:lpstr>
      <vt:lpstr>Проект расписания ГИА-9</vt:lpstr>
      <vt:lpstr>Рекомендации по созданию особых условий на ГИА</vt:lpstr>
      <vt:lpstr>Обследование обучающихся на ПМПК</vt:lpstr>
      <vt:lpstr>Обследование обучающихся на ПМПК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ПРОВЕДЕНИЕ ГОСУДАРСТВЕННОЙ ИТОГОВОЙ АТТЕСТАЦИИ ПО ОБРАЗОВАТЕЛЬНЫМ ПРОГРАММАМ ОСНОВНОГО ОБЩЕГО ОБРАЗОВАНИЯ В 2014 ГОДУ</dc:title>
  <dc:creator>Петеренко Ирина Анатольевна</dc:creator>
  <cp:lastModifiedBy>Админ</cp:lastModifiedBy>
  <cp:revision>325</cp:revision>
  <dcterms:created xsi:type="dcterms:W3CDTF">2013-11-11T06:06:07Z</dcterms:created>
  <dcterms:modified xsi:type="dcterms:W3CDTF">2015-01-26T09:39:31Z</dcterms:modified>
</cp:coreProperties>
</file>