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9" r:id="rId5"/>
    <p:sldId id="282" r:id="rId6"/>
    <p:sldId id="283" r:id="rId7"/>
    <p:sldId id="276" r:id="rId8"/>
    <p:sldId id="277" r:id="rId9"/>
    <p:sldId id="284" r:id="rId10"/>
    <p:sldId id="285" r:id="rId11"/>
    <p:sldId id="287" r:id="rId12"/>
    <p:sldId id="278" r:id="rId13"/>
    <p:sldId id="286" r:id="rId14"/>
    <p:sldId id="29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1889-168C-482F-8390-836E2BECBB57}" type="datetimeFigureOut">
              <a:rPr lang="ru-RU" smtClean="0"/>
              <a:pPr/>
              <a:t>10.10.2013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0253-B79E-4056-8D3C-1B491BF0B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Методика подготовки к ГИА по географии по теме «КЛИМАТ»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Учитель географии МОУ «ООШ с.Славянка Воскресенского района»</a:t>
            </a:r>
          </a:p>
          <a:p>
            <a:r>
              <a:rPr lang="ru-RU" dirty="0" smtClean="0"/>
              <a:t>Ермоленко Нина Андреевна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Задание №27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присутствуют во всех Кимах. Задания повышенного уровня сложности проверяют умение анализировать данные </a:t>
            </a:r>
            <a:r>
              <a:rPr lang="ru-RU" sz="1800" dirty="0" err="1">
                <a:solidFill>
                  <a:prstClr val="black"/>
                </a:solidFill>
              </a:rPr>
              <a:t>климатограммы</a:t>
            </a:r>
            <a:r>
              <a:rPr lang="ru-RU" sz="1800" dirty="0">
                <a:solidFill>
                  <a:prstClr val="black"/>
                </a:solidFill>
              </a:rPr>
              <a:t> и определять на карте положение пункта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521" y="2204864"/>
            <a:ext cx="58997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093296"/>
            <a:ext cx="58326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741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1) А	2)Б	3) В	4) Г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9765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27.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каком из пунктов, обозначенных буквами на карте мира среднегодовое количество атмосферных осадков наибольшее?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9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NewRomanPSMT"/>
                <a:ea typeface="Times New Roman"/>
                <a:cs typeface="TimesNewRomanPSMT"/>
              </a:rPr>
              <a:t/>
            </a:r>
            <a:br>
              <a:rPr lang="ru-RU" sz="2000" dirty="0" smtClean="0">
                <a:latin typeface="TimesNewRomanPSMT"/>
                <a:ea typeface="Times New Roman"/>
                <a:cs typeface="TimesNewRomanPSMT"/>
              </a:rPr>
            </a:br>
            <a:r>
              <a:rPr lang="ru-RU" sz="2000" dirty="0">
                <a:latin typeface="TimesNewRomanPSMT"/>
                <a:ea typeface="Times New Roman"/>
                <a:cs typeface="TimesNewRomanPSMT"/>
              </a:rPr>
              <a:t/>
            </a:r>
            <a:br>
              <a:rPr lang="ru-RU" sz="2000" dirty="0">
                <a:latin typeface="TimesNewRomanPSMT"/>
                <a:ea typeface="Times New Roman"/>
                <a:cs typeface="TimesNewRomanPSMT"/>
              </a:rPr>
            </a:br>
            <a:r>
              <a:rPr lang="ru-RU" sz="2000" dirty="0" smtClean="0">
                <a:latin typeface="TimesNewRomanPSMT"/>
                <a:ea typeface="Times New Roman"/>
                <a:cs typeface="TimesNewRomanPSMT"/>
              </a:rPr>
              <a:t/>
            </a:r>
            <a:br>
              <a:rPr lang="ru-RU" sz="2000" dirty="0" smtClean="0">
                <a:latin typeface="TimesNewRomanPSMT"/>
                <a:ea typeface="Times New Roman"/>
                <a:cs typeface="TimesNewRomanPSMT"/>
              </a:rPr>
            </a:br>
            <a:r>
              <a:rPr lang="ru-RU" sz="2000" b="1" dirty="0" smtClean="0">
                <a:latin typeface="TimesNewRomanPSMT"/>
                <a:ea typeface="Times New Roman"/>
                <a:cs typeface="TimesNewRomanPSMT"/>
              </a:rPr>
              <a:t>27. </a:t>
            </a:r>
            <a:r>
              <a:rPr lang="ru-RU" sz="2000" dirty="0" smtClean="0">
                <a:latin typeface="TimesNewRomanPSMT"/>
                <a:ea typeface="Times New Roman"/>
                <a:cs typeface="TimesNewRomanPSMT"/>
              </a:rPr>
              <a:t>Проанализируйте </a:t>
            </a:r>
            <a:r>
              <a:rPr lang="ru-RU" sz="2000" dirty="0" err="1">
                <a:latin typeface="TimesNewRomanPSMT"/>
                <a:ea typeface="Times New Roman"/>
                <a:cs typeface="TimesNewRomanPSMT"/>
              </a:rPr>
              <a:t>климатограмму</a:t>
            </a:r>
            <a:r>
              <a:rPr lang="ru-RU" sz="2000" dirty="0">
                <a:latin typeface="TimesNewRomanPSMT"/>
                <a:ea typeface="Times New Roman"/>
                <a:cs typeface="TimesNewRomanPSMT"/>
              </a:rPr>
              <a:t> и определите, какой буквой на карте  обозначен пункт, климат которого показан на </a:t>
            </a:r>
            <a:r>
              <a:rPr lang="ru-RU" sz="2000" dirty="0" err="1">
                <a:latin typeface="TimesNewRomanPSMT"/>
                <a:ea typeface="Times New Roman"/>
                <a:cs typeface="TimesNewRomanPSMT"/>
              </a:rPr>
              <a:t>климатограмме</a:t>
            </a:r>
            <a:r>
              <a:rPr lang="ru-RU" sz="2000" dirty="0">
                <a:latin typeface="TimesNewRomanPSMT"/>
                <a:ea typeface="Times New Roman"/>
                <a:cs typeface="TimesNewRomanPSMT"/>
              </a:rPr>
              <a:t>.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52737"/>
            <a:ext cx="2880320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1124744"/>
            <a:ext cx="56166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6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NewRomanPSMT"/>
              </a:rPr>
              <a:t>27.Проанализируйте </a:t>
            </a:r>
            <a:r>
              <a:rPr lang="ru-RU" sz="1800" dirty="0" err="1">
                <a:latin typeface="TimesNewRomanPSMT"/>
              </a:rPr>
              <a:t>климатограмму</a:t>
            </a:r>
            <a:r>
              <a:rPr lang="ru-RU" sz="1800" dirty="0">
                <a:latin typeface="TimesNewRomanPSMT"/>
              </a:rPr>
              <a:t> и определите, какой буквой на карте</a:t>
            </a:r>
            <a:br>
              <a:rPr lang="ru-RU" sz="1800" dirty="0">
                <a:latin typeface="TimesNewRomanPSMT"/>
              </a:rPr>
            </a:br>
            <a:r>
              <a:rPr lang="ru-RU" sz="1800" dirty="0">
                <a:latin typeface="TimesNewRomanPSMT"/>
              </a:rPr>
              <a:t>обозначен пункт, характеристики климата которого отражены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924944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924944"/>
            <a:ext cx="48965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повышенного уровня </a:t>
            </a:r>
            <a:r>
              <a:rPr lang="ru-RU" sz="1400" dirty="0" smtClean="0">
                <a:solidFill>
                  <a:prstClr val="black"/>
                </a:solidFill>
              </a:rPr>
              <a:t>сложности, </a:t>
            </a:r>
            <a:r>
              <a:rPr lang="ru-RU" sz="1400" dirty="0">
                <a:solidFill>
                  <a:prstClr val="black"/>
                </a:solidFill>
              </a:rPr>
              <a:t>проверяет умение анализировать данные </a:t>
            </a:r>
            <a:r>
              <a:rPr lang="ru-RU" sz="1400" dirty="0" err="1">
                <a:solidFill>
                  <a:prstClr val="black"/>
                </a:solidFill>
              </a:rPr>
              <a:t>климатограммы</a:t>
            </a:r>
            <a:r>
              <a:rPr lang="ru-RU" sz="1400" dirty="0">
                <a:solidFill>
                  <a:prstClr val="black"/>
                </a:solidFill>
              </a:rPr>
              <a:t> и определять на карте положение пункта, климат которого ей соответствует. Для решения заданий по анализу </a:t>
            </a:r>
            <a:r>
              <a:rPr lang="ru-RU" sz="1400" dirty="0" err="1">
                <a:solidFill>
                  <a:prstClr val="black"/>
                </a:solidFill>
              </a:rPr>
              <a:t>климатограммы</a:t>
            </a:r>
            <a:r>
              <a:rPr lang="ru-RU" sz="1400" dirty="0">
                <a:solidFill>
                  <a:prstClr val="black"/>
                </a:solidFill>
              </a:rPr>
              <a:t> необходимо уметь извлекать из неё геоинформацию. График отражает годовой ход температуры, а диаграмма внизу- количество выпадающих осадков помесячно. Показатели  </a:t>
            </a:r>
            <a:r>
              <a:rPr lang="en-US" sz="1400" dirty="0">
                <a:solidFill>
                  <a:prstClr val="black"/>
                </a:solidFill>
              </a:rPr>
              <a:t>ț</a:t>
            </a:r>
            <a:r>
              <a:rPr lang="ru-RU" sz="1400" dirty="0">
                <a:solidFill>
                  <a:prstClr val="black"/>
                </a:solidFill>
              </a:rPr>
              <a:t> - на левой вертикальной линии (  ̊С), на правой  -показатели выпадающих осадков  (мм). Для определения мах (м</a:t>
            </a:r>
            <a:r>
              <a:rPr lang="en-US" sz="1400" dirty="0" err="1">
                <a:solidFill>
                  <a:prstClr val="black"/>
                </a:solidFill>
              </a:rPr>
              <a:t>i</a:t>
            </a:r>
            <a:r>
              <a:rPr lang="ru-RU" sz="1400" dirty="0">
                <a:solidFill>
                  <a:prstClr val="black"/>
                </a:solidFill>
              </a:rPr>
              <a:t>н) величины </a:t>
            </a:r>
            <a:r>
              <a:rPr lang="en-US" sz="1400" dirty="0">
                <a:solidFill>
                  <a:prstClr val="black"/>
                </a:solidFill>
              </a:rPr>
              <a:t>ț</a:t>
            </a:r>
            <a:r>
              <a:rPr lang="ru-RU" sz="1400" dirty="0">
                <a:solidFill>
                  <a:prstClr val="black"/>
                </a:solidFill>
              </a:rPr>
              <a:t>  или количества осадков  необходимо провести перпендикуляр к соответствующей вертикальной линии и определить месяц, для которого характерны эти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5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262626"/>
                </a:solidFill>
                <a:ea typeface="Times New Roman"/>
                <a:cs typeface="Times New Roman"/>
              </a:rPr>
              <a:t>Школьники из нескольких населенных пунктов России обменивались данными о средних температурах воздуха в июле и январе и других климатических показателях, полученными на местных метеостанциях в результате многолетних наблюдений. Собранные данные представлены в следующей таблице</a:t>
            </a:r>
            <a:r>
              <a:rPr lang="ru-RU" sz="1600" dirty="0" smtClean="0">
                <a:solidFill>
                  <a:srgbClr val="262626"/>
                </a:solidFill>
                <a:ea typeface="Times New Roman"/>
                <a:cs typeface="Times New Roman"/>
              </a:rPr>
              <a:t>.</a:t>
            </a:r>
            <a:endParaRPr lang="ru-RU" sz="1600" dirty="0"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0875"/>
              </p:ext>
            </p:extLst>
          </p:nvPr>
        </p:nvGraphicFramePr>
        <p:xfrm>
          <a:off x="467544" y="404665"/>
          <a:ext cx="8064896" cy="936103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936103"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Задания 28-29 </a:t>
                      </a: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присутствуют во всех Кимах.</a:t>
                      </a:r>
                      <a:r>
                        <a:rPr lang="ru-RU" sz="1400" b="1" dirty="0" smtClean="0">
                          <a:solidFill>
                            <a:prstClr val="black"/>
                          </a:solidFill>
                        </a:rPr>
                        <a:t> Выявляют способность учащихся анализировать данные географических закономерностей , полученные в результате наблюдений, </a:t>
                      </a:r>
                      <a:r>
                        <a:rPr lang="ru-RU" sz="1400" dirty="0" smtClean="0">
                          <a:solidFill>
                            <a:prstClr val="black"/>
                          </a:solidFill>
                        </a:rPr>
                        <a:t>делать выводы.</a:t>
                      </a:r>
                      <a:endParaRPr lang="ru-RU" sz="1400" dirty="0" smtClean="0"/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выполняются </a:t>
                      </a:r>
                      <a:r>
                        <a:rPr lang="ru-RU" sz="1400" b="1" i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использованием приведенного ниже текста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185"/>
              </p:ext>
            </p:extLst>
          </p:nvPr>
        </p:nvGraphicFramePr>
        <p:xfrm>
          <a:off x="1434147" y="2420889"/>
          <a:ext cx="6275705" cy="1798175"/>
        </p:xfrm>
        <a:graphic>
          <a:graphicData uri="http://schemas.openxmlformats.org/drawingml/2006/table">
            <a:tbl>
              <a:tblPr firstRow="1" firstCol="1" bandRow="1"/>
              <a:tblGrid>
                <a:gridCol w="1178560"/>
                <a:gridCol w="1454150"/>
                <a:gridCol w="964565"/>
                <a:gridCol w="675640"/>
                <a:gridCol w="675640"/>
                <a:gridCol w="1327150"/>
              </a:tblGrid>
              <a:tr h="7845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Пункт наблюдения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Географические координаты пункта наблюдения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Высота над уровнем моря,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Средняя температура воздуха, С</a:t>
                      </a:r>
                      <a:r>
                        <a:rPr lang="ru-RU" sz="1200" b="1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Среднегодовое количество атмосферных осадков, мм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Петрозаводск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с.ш. 34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+15,6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Вологда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с.ш. 40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+17,0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с.ш. 49</a:t>
                      </a:r>
                      <a:r>
                        <a:rPr lang="ru-RU" sz="1200" baseline="300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в.д.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+19,7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Уфа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ru-RU" sz="1200" baseline="300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с.ш. 56</a:t>
                      </a:r>
                      <a:r>
                        <a:rPr lang="ru-RU" sz="1200" baseline="300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в.д.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+19,5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62626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4407586"/>
            <a:ext cx="8712968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62626"/>
                </a:solidFill>
                <a:ea typeface="Times New Roman"/>
                <a:cs typeface="Times New Roman"/>
              </a:rPr>
              <a:t>28.</a:t>
            </a:r>
            <a:r>
              <a:rPr lang="ru-RU" sz="1400" dirty="0">
                <a:solidFill>
                  <a:srgbClr val="262626"/>
                </a:solidFill>
                <a:ea typeface="Times New Roman"/>
                <a:cs typeface="Times New Roman"/>
              </a:rPr>
              <a:t> Учащиеся проанализировали собранные данные с целью выявления зависимости между особенностями климата и географическим положением пункта. У всех учащихся выводы получились разные. Кто из учащихся сделал верный вывод на основе представленных данных?                                                                                                             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solidFill>
                  <a:srgbClr val="262626"/>
                </a:solidFill>
                <a:ea typeface="Times New Roman"/>
                <a:cs typeface="Times New Roman"/>
              </a:rPr>
              <a:t>Кристина: «Чем дальше на юго-восток, тем меньше годовое количество атмосферных осадков».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65430" algn="l"/>
              </a:tabLst>
            </a:pPr>
            <a:r>
              <a:rPr lang="ru-RU" sz="1400" dirty="0">
                <a:solidFill>
                  <a:srgbClr val="262626"/>
                </a:solidFill>
                <a:ea typeface="Times New Roman"/>
                <a:cs typeface="Times New Roman"/>
              </a:rPr>
              <a:t>Света: «Чем севернее, тем холоднее в январе».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solidFill>
                  <a:srgbClr val="262626"/>
                </a:solidFill>
                <a:ea typeface="Times New Roman"/>
                <a:cs typeface="Times New Roman"/>
              </a:rPr>
              <a:t>Петр: «Чем выше над уровнем моря расположен пункт, тем больше в нем выпадает атмосферных осадков».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solidFill>
                  <a:srgbClr val="262626"/>
                </a:solidFill>
                <a:ea typeface="Times New Roman"/>
                <a:cs typeface="Times New Roman"/>
              </a:rPr>
              <a:t>Иван: «Чем дальше на юго-восток, тем ниже средние температуры воздуха в январе».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29 </a:t>
            </a:r>
            <a:r>
              <a:rPr lang="ru-RU" sz="1400" dirty="0">
                <a:solidFill>
                  <a:prstClr val="black"/>
                </a:solidFill>
              </a:rPr>
              <a:t>повышенного уровня  строится на содержании раздела  «Планетарные  особенности Земли». Для его решения нужно знать, что </a:t>
            </a:r>
            <a:r>
              <a:rPr lang="ru-RU" sz="1400" dirty="0" smtClean="0">
                <a:solidFill>
                  <a:prstClr val="black"/>
                </a:solidFill>
              </a:rPr>
              <a:t>21 марта </a:t>
            </a:r>
            <a:r>
              <a:rPr lang="ru-RU" sz="1400" dirty="0">
                <a:solidFill>
                  <a:prstClr val="black"/>
                </a:solidFill>
              </a:rPr>
              <a:t>– день </a:t>
            </a:r>
            <a:r>
              <a:rPr lang="ru-RU" sz="1400" dirty="0" smtClean="0">
                <a:solidFill>
                  <a:prstClr val="black"/>
                </a:solidFill>
              </a:rPr>
              <a:t>весеннего равноденствия . </a:t>
            </a:r>
            <a:r>
              <a:rPr lang="ru-RU" sz="1400" dirty="0">
                <a:solidFill>
                  <a:prstClr val="black"/>
                </a:solidFill>
              </a:rPr>
              <a:t>В этот день Солнце в зените  над  </a:t>
            </a:r>
            <a:r>
              <a:rPr lang="ru-RU" sz="1400" dirty="0" smtClean="0">
                <a:solidFill>
                  <a:prstClr val="black"/>
                </a:solidFill>
              </a:rPr>
              <a:t>Экватором (</a:t>
            </a:r>
            <a:r>
              <a:rPr lang="ru-RU" sz="1400" dirty="0">
                <a:solidFill>
                  <a:prstClr val="black"/>
                </a:solidFill>
              </a:rPr>
              <a:t>0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r>
              <a:rPr lang="ru-RU" sz="1400" dirty="0">
                <a:solidFill>
                  <a:prstClr val="black"/>
                </a:solidFill>
              </a:rPr>
              <a:t>̊), </a:t>
            </a:r>
            <a:r>
              <a:rPr lang="ru-RU" sz="1400" dirty="0" err="1" smtClean="0">
                <a:solidFill>
                  <a:prstClr val="black"/>
                </a:solidFill>
              </a:rPr>
              <a:t>г.Уфа</a:t>
            </a:r>
            <a:r>
              <a:rPr lang="ru-RU" sz="1400" dirty="0" smtClean="0">
                <a:solidFill>
                  <a:prstClr val="black"/>
                </a:solidFill>
              </a:rPr>
              <a:t> расположен восточнее, а  день начинается на востоке.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262626"/>
                </a:solidFill>
                <a:ea typeface="Times New Roman"/>
                <a:cs typeface="Times New Roman"/>
              </a:rPr>
              <a:t>29.</a:t>
            </a: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 В каком из городов </a:t>
            </a:r>
            <a:r>
              <a:rPr lang="ru-RU" b="1" dirty="0">
                <a:solidFill>
                  <a:srgbClr val="262626"/>
                </a:solidFill>
                <a:ea typeface="Times New Roman"/>
                <a:cs typeface="Times New Roman"/>
              </a:rPr>
              <a:t>21 марта (</a:t>
            </a: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день весеннего равноденствия</a:t>
            </a:r>
            <a:r>
              <a:rPr lang="ru-RU" b="1" dirty="0">
                <a:solidFill>
                  <a:srgbClr val="262626"/>
                </a:solidFill>
                <a:ea typeface="Times New Roman"/>
                <a:cs typeface="Times New Roman"/>
              </a:rPr>
              <a:t>) </a:t>
            </a: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Солнце раньше всего по московскому времени поднимается над горизонтом                                                        (1)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1179830" algn="l"/>
                <a:tab pos="2289175" algn="l"/>
                <a:tab pos="3389630" algn="l"/>
              </a:tabLst>
            </a:pP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Уфа</a:t>
            </a:r>
            <a:r>
              <a:rPr lang="ru-RU" dirty="0">
                <a:solidFill>
                  <a:srgbClr val="262626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1179830" algn="l"/>
                <a:tab pos="2289175" algn="l"/>
                <a:tab pos="3389630" algn="l"/>
              </a:tabLst>
            </a:pP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Вологда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1179830" algn="l"/>
                <a:tab pos="2289175" algn="l"/>
                <a:tab pos="3389630" algn="l"/>
              </a:tabLst>
            </a:pP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Казань</a:t>
            </a:r>
            <a:endParaRPr lang="ru-RU" sz="28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1179830" algn="l"/>
                <a:tab pos="2289175" algn="l"/>
                <a:tab pos="3389630" algn="l"/>
              </a:tabLst>
            </a:pPr>
            <a:r>
              <a:rPr lang="ru-RU" dirty="0">
                <a:solidFill>
                  <a:srgbClr val="262626"/>
                </a:solidFill>
                <a:ea typeface="Times New Roman"/>
                <a:cs typeface="Times New Roman"/>
              </a:rPr>
              <a:t>Петро</a:t>
            </a:r>
            <a:r>
              <a:rPr lang="ru-RU" sz="3600" dirty="0">
                <a:solidFill>
                  <a:srgbClr val="262626"/>
                </a:solidFill>
                <a:ea typeface="Times New Roman"/>
                <a:cs typeface="Times New Roman"/>
              </a:rPr>
              <a:t>заводск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4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Задание 29 повышенного уровня выявляет способность учащихся анализировать данные , полученные в результате наблюдений географические закономерности, делать выводы.  Предложенные города расположены </a:t>
            </a:r>
            <a:r>
              <a:rPr lang="ru-RU" sz="1600" dirty="0" err="1" smtClean="0"/>
              <a:t>меридианально</a:t>
            </a:r>
            <a:r>
              <a:rPr lang="ru-RU" sz="1600" dirty="0" smtClean="0"/>
              <a:t> в зоне действия умеренно континентального климата.  Т.К измерения производились в разных городах  в течение одного часа, нельзя говорить о суточной амплитуде </a:t>
            </a:r>
            <a:r>
              <a:rPr lang="en-US" sz="1600" dirty="0" smtClean="0"/>
              <a:t>ț</a:t>
            </a:r>
            <a:r>
              <a:rPr lang="ru-RU" sz="1600" dirty="0" smtClean="0"/>
              <a:t> и об изменении высоты Солнца над горизонтом в зависимости от  времени  наблюдений, для этого  измерения должны проводится  несколько раз в сутки.</a:t>
            </a:r>
            <a:endParaRPr lang="ru-RU" sz="1600" dirty="0"/>
          </a:p>
        </p:txBody>
      </p:sp>
      <p:pic>
        <p:nvPicPr>
          <p:cNvPr id="5" name="Содержимое 4" descr="C:\Documents and Settings\User\Local Settings\Temporary Internet Files\Content.Word\9 ГИА геог._00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Documents and Settings\User\Local Settings\Temporary Internet Files\Content.Word\9 ГИА геог._001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93144"/>
            <a:ext cx="4038600" cy="33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Задание 30 повышенного уровня  строится на содержании раздела  «Планетарные  особенности Земли». Для его решения нужно знать, что 22 июня – день летнего солнцестояния. В этот день Солнце в зените  над Северным тропиком (23,5  ̊), а за Северным полярным кругом наблюдается явление полярного дня. Наибольшая продолжительность дня будет в городе, расположенном  ближе всего к Северному полярному кругу 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30. </a:t>
            </a:r>
            <a:r>
              <a:rPr lang="ru-RU" dirty="0" smtClean="0"/>
              <a:t>   В </a:t>
            </a:r>
            <a:r>
              <a:rPr lang="ru-RU" dirty="0"/>
              <a:t>каком из перечисленных городов  </a:t>
            </a:r>
            <a:r>
              <a:rPr lang="ru-RU" b="1" dirty="0"/>
              <a:t>22 июня </a:t>
            </a:r>
            <a:r>
              <a:rPr lang="ru-RU" dirty="0"/>
              <a:t>продолжительность дня будет наибольшей?</a:t>
            </a:r>
          </a:p>
          <a:p>
            <a:pPr>
              <a:buNone/>
            </a:pPr>
            <a:r>
              <a:rPr lang="ru-RU" dirty="0"/>
              <a:t>    1)Санкт- </a:t>
            </a:r>
            <a:r>
              <a:rPr lang="ru-RU" dirty="0" smtClean="0"/>
              <a:t>Петербург</a:t>
            </a:r>
            <a:endParaRPr lang="ru-RU" dirty="0"/>
          </a:p>
          <a:p>
            <a:pPr>
              <a:buNone/>
            </a:pPr>
            <a:r>
              <a:rPr lang="ru-RU" dirty="0"/>
              <a:t>    2) Москва</a:t>
            </a:r>
          </a:p>
          <a:p>
            <a:pPr>
              <a:buNone/>
            </a:pPr>
            <a:r>
              <a:rPr lang="ru-RU" dirty="0"/>
              <a:t>    3) Липецк</a:t>
            </a:r>
          </a:p>
          <a:p>
            <a:pPr>
              <a:buNone/>
            </a:pPr>
            <a:r>
              <a:rPr lang="ru-RU" dirty="0"/>
              <a:t>    4) Астрахань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5" name="Содержимое 4" descr="C:\Documents and Settings\User\Local Settings\Temporary Internet Files\Content.Word\9 ГИА геог._001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71612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«Климат» в </a:t>
            </a:r>
            <a:r>
              <a:rPr lang="ru-RU" dirty="0" err="1" smtClean="0"/>
              <a:t>КИМах</a:t>
            </a:r>
            <a:r>
              <a:rPr lang="ru-RU" dirty="0" smtClean="0"/>
              <a:t> по географии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КИМах</a:t>
            </a:r>
            <a:r>
              <a:rPr lang="ru-RU" dirty="0"/>
              <a:t>  по географии на ГИА в </a:t>
            </a:r>
            <a:r>
              <a:rPr lang="ru-RU" dirty="0" smtClean="0"/>
              <a:t>2014 </a:t>
            </a:r>
            <a:r>
              <a:rPr lang="ru-RU" dirty="0"/>
              <a:t>году предусмотрены от 4</a:t>
            </a:r>
            <a:r>
              <a:rPr lang="ru-RU" b="1" dirty="0" smtClean="0"/>
              <a:t> </a:t>
            </a:r>
            <a:r>
              <a:rPr lang="ru-RU" dirty="0"/>
              <a:t>до</a:t>
            </a:r>
            <a:r>
              <a:rPr lang="ru-RU" b="1" dirty="0"/>
              <a:t> </a:t>
            </a:r>
            <a:r>
              <a:rPr lang="ru-RU" b="1" dirty="0" smtClean="0"/>
              <a:t>11</a:t>
            </a:r>
            <a:r>
              <a:rPr lang="ru-RU" dirty="0" smtClean="0"/>
              <a:t> </a:t>
            </a:r>
            <a:r>
              <a:rPr lang="ru-RU" dirty="0"/>
              <a:t>заданий по теме «Климат» базового, повышенного и высокого уровня, с выбором ответа, с кратким ответом и полным развернутым ответом.  Задания с выбором ответа </a:t>
            </a:r>
            <a:r>
              <a:rPr lang="ru-RU" dirty="0" smtClean="0"/>
              <a:t>в  </a:t>
            </a:r>
            <a:r>
              <a:rPr lang="ru-RU" sz="2200" dirty="0" smtClean="0"/>
              <a:t>№№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3,10,11</a:t>
            </a:r>
            <a:r>
              <a:rPr lang="ru-RU" b="1" dirty="0" smtClean="0"/>
              <a:t>, (</a:t>
            </a:r>
            <a:r>
              <a:rPr lang="ru-RU" sz="2600" dirty="0" smtClean="0"/>
              <a:t>базового уровня</a:t>
            </a:r>
            <a:r>
              <a:rPr lang="ru-RU" dirty="0" smtClean="0"/>
              <a:t>)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r>
              <a:rPr lang="ru-RU" b="1" dirty="0" smtClean="0"/>
              <a:t> </a:t>
            </a:r>
            <a:r>
              <a:rPr lang="ru-RU" sz="2200" dirty="0" smtClean="0"/>
              <a:t>(повышенного),  </a:t>
            </a:r>
            <a:r>
              <a:rPr lang="ru-RU" i="1" dirty="0" smtClean="0">
                <a:solidFill>
                  <a:srgbClr val="00B050"/>
                </a:solidFill>
              </a:rPr>
              <a:t>могут </a:t>
            </a:r>
            <a:r>
              <a:rPr lang="ru-RU" i="1" dirty="0">
                <a:solidFill>
                  <a:srgbClr val="00B050"/>
                </a:solidFill>
              </a:rPr>
              <a:t>быть </a:t>
            </a:r>
            <a:r>
              <a:rPr lang="ru-RU" i="1" dirty="0" smtClean="0">
                <a:solidFill>
                  <a:srgbClr val="00B050"/>
                </a:solidFill>
              </a:rPr>
              <a:t>задания </a:t>
            </a:r>
            <a:r>
              <a:rPr lang="ru-RU" dirty="0" smtClean="0">
                <a:solidFill>
                  <a:srgbClr val="C00000"/>
                </a:solidFill>
              </a:rPr>
              <a:t>6</a:t>
            </a:r>
            <a:r>
              <a:rPr lang="ru-RU" b="1" dirty="0" smtClean="0">
                <a:solidFill>
                  <a:srgbClr val="C00000"/>
                </a:solidFill>
              </a:rPr>
              <a:t>,7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smtClean="0">
                <a:solidFill>
                  <a:srgbClr val="C00000"/>
                </a:solidFill>
              </a:rPr>
              <a:t>13,15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sz="2600" dirty="0" smtClean="0"/>
              <a:t>базового </a:t>
            </a:r>
            <a:r>
              <a:rPr lang="ru-RU" sz="2600" dirty="0"/>
              <a:t>уровня</a:t>
            </a:r>
            <a:r>
              <a:rPr lang="ru-RU" dirty="0"/>
              <a:t>) </a:t>
            </a:r>
            <a:r>
              <a:rPr lang="ru-RU" b="1" dirty="0" smtClean="0"/>
              <a:t>,</a:t>
            </a:r>
            <a:r>
              <a:rPr lang="ru-RU" dirty="0"/>
              <a:t> 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28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sz="2600" dirty="0" smtClean="0"/>
              <a:t>повышенного)</a:t>
            </a:r>
            <a:r>
              <a:rPr lang="ru-RU" dirty="0" smtClean="0"/>
              <a:t>; с </a:t>
            </a:r>
            <a:r>
              <a:rPr lang="ru-RU" dirty="0"/>
              <a:t>кратким ответом в </a:t>
            </a:r>
            <a:r>
              <a:rPr lang="ru-RU" dirty="0" smtClean="0"/>
              <a:t> </a:t>
            </a:r>
            <a:r>
              <a:rPr lang="ru-RU" sz="2600" dirty="0" smtClean="0"/>
              <a:t>№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/>
              <a:t>(</a:t>
            </a:r>
            <a:r>
              <a:rPr lang="ru-RU" sz="2600" dirty="0" smtClean="0"/>
              <a:t>повышенного), </a:t>
            </a:r>
            <a:r>
              <a:rPr lang="ru-RU" dirty="0" smtClean="0"/>
              <a:t>с развернутым </a:t>
            </a:r>
            <a:r>
              <a:rPr lang="ru-RU" dirty="0"/>
              <a:t>ответом </a:t>
            </a:r>
            <a:r>
              <a:rPr lang="ru-RU" dirty="0" smtClean="0"/>
              <a:t> №</a:t>
            </a:r>
            <a:r>
              <a:rPr lang="ru-RU" dirty="0"/>
              <a:t>14 </a:t>
            </a:r>
            <a:r>
              <a:rPr lang="ru-RU" b="1" dirty="0" smtClean="0"/>
              <a:t>(</a:t>
            </a:r>
            <a:r>
              <a:rPr lang="ru-RU" sz="2600" dirty="0" smtClean="0"/>
              <a:t>высокого уровня</a:t>
            </a:r>
            <a:r>
              <a:rPr lang="ru-RU" dirty="0" smtClean="0"/>
              <a:t>) </a:t>
            </a:r>
            <a:endParaRPr lang="ru-RU" dirty="0" smtClean="0"/>
          </a:p>
          <a:p>
            <a:r>
              <a:rPr lang="ru-RU" b="1" dirty="0" smtClean="0"/>
              <a:t>10 </a:t>
            </a:r>
            <a:r>
              <a:rPr lang="ru-RU" dirty="0"/>
              <a:t>и</a:t>
            </a:r>
            <a:r>
              <a:rPr lang="ru-RU" b="1" dirty="0"/>
              <a:t> 11</a:t>
            </a:r>
            <a:r>
              <a:rPr lang="ru-RU" dirty="0"/>
              <a:t> задания базового уровня:  предполагают умения находить в разных источниках (синоптические карты погоды, тексты и др.) информацию, необходимую для изучения объектов и явлений,  прогнозировать развитие различных процессов, давать собственную оценку.  В отдельных  тестах </a:t>
            </a:r>
            <a:r>
              <a:rPr lang="ru-RU" i="1" dirty="0">
                <a:solidFill>
                  <a:srgbClr val="00B050"/>
                </a:solidFill>
              </a:rPr>
              <a:t>могут быть 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sz="2600" dirty="0" smtClean="0"/>
              <a:t>№</a:t>
            </a:r>
            <a:r>
              <a:rPr lang="ru-RU" dirty="0" smtClean="0"/>
              <a:t> </a:t>
            </a:r>
            <a:r>
              <a:rPr lang="ru-RU" b="1" dirty="0" smtClean="0"/>
              <a:t>14 </a:t>
            </a:r>
            <a:r>
              <a:rPr lang="ru-RU" sz="2600" dirty="0" smtClean="0"/>
              <a:t>(задание, требующего  полного  развернутого ответа)</a:t>
            </a:r>
            <a:r>
              <a:rPr lang="ru-RU" dirty="0" smtClean="0"/>
              <a:t> </a:t>
            </a:r>
            <a:r>
              <a:rPr lang="ru-RU" dirty="0" smtClean="0"/>
              <a:t>где </a:t>
            </a:r>
            <a:r>
              <a:rPr lang="ru-RU" dirty="0"/>
              <a:t>требуется </a:t>
            </a:r>
            <a:r>
              <a:rPr lang="ru-RU" dirty="0" smtClean="0"/>
              <a:t>умение объяснять существенные признаки географических объектов и явлений, </a:t>
            </a:r>
            <a:r>
              <a:rPr lang="ru-RU" dirty="0"/>
              <a:t>распознавать в реальных  жизненных ситуациях вопросы, идеи, проблемы, которые могут быть решены средствами географии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Задание № 3 </a:t>
            </a:r>
            <a:r>
              <a:rPr lang="ru-RU" sz="2400" dirty="0">
                <a:solidFill>
                  <a:prstClr val="black"/>
                </a:solidFill>
              </a:rPr>
              <a:t>базового уровня проверяет знание и понимание особенностей природы России. Для выполнения  такого задания необходимо сравнивать географические объекты и явления, степень проявления географических процессов на разных  территориях России по указанным признакам.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5283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     3</a:t>
            </a:r>
            <a:r>
              <a:rPr lang="ru-RU" sz="4000" b="1" dirty="0">
                <a:ea typeface="Times New Roman"/>
                <a:cs typeface="Times New Roman"/>
              </a:rPr>
              <a:t>.</a:t>
            </a:r>
            <a:r>
              <a:rPr lang="ru-RU" sz="4000" dirty="0">
                <a:ea typeface="Times New Roman"/>
                <a:cs typeface="Times New Roman"/>
              </a:rPr>
              <a:t> В каком из перечисленных городов России выпадает наибольшее среднегодовое количество атмосферных осадков?</a:t>
            </a: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548640" algn="l"/>
                <a:tab pos="1170305" algn="l"/>
              </a:tabLst>
            </a:pPr>
            <a:r>
              <a:rPr lang="ru-RU" sz="4000" dirty="0">
                <a:ea typeface="Calibri"/>
                <a:cs typeface="Times New Roman"/>
              </a:rPr>
              <a:t>Петропавловск – Камчатский</a:t>
            </a: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548640" algn="l"/>
                <a:tab pos="1170305" algn="l"/>
              </a:tabLst>
            </a:pPr>
            <a:r>
              <a:rPr lang="ru-RU" sz="4000" dirty="0">
                <a:ea typeface="Calibri"/>
                <a:cs typeface="Times New Roman"/>
              </a:rPr>
              <a:t>Чита</a:t>
            </a: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548640" algn="l"/>
                <a:tab pos="1170305" algn="l"/>
              </a:tabLst>
            </a:pPr>
            <a:r>
              <a:rPr lang="ru-RU" sz="4000" dirty="0">
                <a:ea typeface="Calibri"/>
                <a:cs typeface="Times New Roman"/>
              </a:rPr>
              <a:t>Ростов-на-Дону</a:t>
            </a:r>
          </a:p>
          <a:p>
            <a:pPr lvl="0" algn="just">
              <a:lnSpc>
                <a:spcPct val="115000"/>
              </a:lnSpc>
              <a:buFont typeface="Times New Roman"/>
              <a:buAutoNum type="arabicPeriod"/>
              <a:tabLst>
                <a:tab pos="548640" algn="l"/>
                <a:tab pos="1170305" algn="l"/>
              </a:tabLst>
            </a:pPr>
            <a:r>
              <a:rPr lang="ru-RU" sz="4000" dirty="0">
                <a:ea typeface="Calibri"/>
                <a:cs typeface="Times New Roman"/>
              </a:rPr>
              <a:t>Астрахань</a:t>
            </a:r>
          </a:p>
          <a:p>
            <a:pPr marL="2286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ea typeface="Times New Roman"/>
                <a:cs typeface="Times New Roman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ea typeface="Times New Roman"/>
                <a:cs typeface="Times New Roman"/>
              </a:rPr>
              <a:t>       3</a:t>
            </a:r>
            <a:r>
              <a:rPr lang="ru-RU" sz="4000" dirty="0">
                <a:ea typeface="Times New Roman"/>
                <a:cs typeface="Times New Roman"/>
              </a:rPr>
              <a:t>. В каком из перечисленных городов России зимы наиболее холодные?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48640" algn="l"/>
                <a:tab pos="1260475" algn="l"/>
              </a:tabLst>
            </a:pPr>
            <a:r>
              <a:rPr lang="ru-RU" sz="4000" spc="-20" dirty="0">
                <a:ea typeface="Times New Roman"/>
                <a:cs typeface="Times New Roman"/>
              </a:rPr>
              <a:t>Калининград</a:t>
            </a:r>
            <a:endParaRPr lang="ru-RU" sz="40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48640" algn="l"/>
                <a:tab pos="1260475" algn="l"/>
              </a:tabLst>
            </a:pPr>
            <a:r>
              <a:rPr lang="ru-RU" sz="4000" spc="-20" dirty="0">
                <a:ea typeface="Times New Roman"/>
                <a:cs typeface="Times New Roman"/>
              </a:rPr>
              <a:t>Санкт-Петербург</a:t>
            </a:r>
            <a:endParaRPr lang="ru-RU" sz="40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48640" algn="l"/>
                <a:tab pos="1260475" algn="l"/>
              </a:tabLst>
            </a:pPr>
            <a:r>
              <a:rPr lang="ru-RU" sz="4000" spc="-20" dirty="0">
                <a:ea typeface="Times New Roman"/>
                <a:cs typeface="Times New Roman"/>
              </a:rPr>
              <a:t>Новосибирск</a:t>
            </a:r>
            <a:endParaRPr lang="ru-RU" sz="4000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548640" algn="l"/>
                <a:tab pos="1260475" algn="l"/>
              </a:tabLst>
            </a:pPr>
            <a:r>
              <a:rPr lang="ru-RU" sz="4000" spc="-20" dirty="0">
                <a:ea typeface="Times New Roman"/>
                <a:cs typeface="Times New Roman"/>
              </a:rPr>
              <a:t>Волгоград</a:t>
            </a:r>
            <a:endParaRPr lang="ru-RU" sz="40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NewRomanPSMT"/>
                <a:ea typeface="Times New Roman"/>
                <a:cs typeface="TimesNewRomanPSMT"/>
              </a:rPr>
              <a:t> </a:t>
            </a:r>
            <a:endParaRPr lang="ru-RU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NewRomanPSMT"/>
                <a:ea typeface="Times New Roman"/>
                <a:cs typeface="TimesNewRomanPSMT"/>
              </a:rPr>
              <a:t>3.</a:t>
            </a:r>
            <a:r>
              <a:rPr lang="ru-RU" sz="4000" dirty="0">
                <a:latin typeface="TimesNewRomanPSMT"/>
                <a:ea typeface="Times New Roman"/>
                <a:cs typeface="TimesNewRomanPSMT"/>
              </a:rPr>
              <a:t> Для какого из перечисленных регионов России  характерен муссонный тип климата?</a:t>
            </a:r>
            <a:endParaRPr lang="ru-RU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NewRomanPSMT"/>
                <a:ea typeface="Times New Roman"/>
                <a:cs typeface="TimesNewRomanPSMT"/>
              </a:rPr>
              <a:t>    1) Иркутская область</a:t>
            </a:r>
            <a:endParaRPr lang="ru-RU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NewRomanPSMT"/>
                <a:ea typeface="Times New Roman"/>
                <a:cs typeface="TimesNewRomanPSMT"/>
              </a:rPr>
              <a:t>    2) Амурская область</a:t>
            </a:r>
            <a:endParaRPr lang="ru-RU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NewRomanPSMT"/>
                <a:ea typeface="Times New Roman"/>
                <a:cs typeface="TimesNewRomanPSMT"/>
              </a:rPr>
              <a:t>    3) Пермский край</a:t>
            </a:r>
            <a:endParaRPr lang="ru-RU" sz="4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NewRomanPSMT"/>
                <a:ea typeface="Times New Roman"/>
                <a:cs typeface="TimesNewRomanPSMT"/>
              </a:rPr>
              <a:t>   4) Хабаровский край</a:t>
            </a:r>
            <a:endParaRPr lang="ru-RU" sz="4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№ </a:t>
            </a:r>
            <a:r>
              <a:rPr lang="ru-RU" sz="2000" b="1" dirty="0" smtClean="0">
                <a:solidFill>
                  <a:prstClr val="black"/>
                </a:solidFill>
              </a:rPr>
              <a:t>6( может быть)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базового уровня сложности проверяет умение распознавать в реальных жизненных ситуациях вопросы, идеи или проблемы, которые могут быть решены средствами географии. Эти вопросы проверяют знание и понимание учащимися процесса взаимодействия человека с окружающей природной средой, причин возникновения </a:t>
            </a:r>
            <a:r>
              <a:rPr lang="ru-RU" sz="2000" dirty="0" err="1">
                <a:solidFill>
                  <a:prstClr val="black"/>
                </a:solidFill>
              </a:rPr>
              <a:t>геоэкологических</a:t>
            </a:r>
            <a:r>
              <a:rPr lang="ru-RU" sz="2000" dirty="0">
                <a:solidFill>
                  <a:prstClr val="black"/>
                </a:solidFill>
              </a:rPr>
              <a:t> проблем, мер по сохранению природы и защите людей от стихийных природных и техногенных явлений. Для правильного ответа необходимо учитывать природные характеристики территории и объектов, расположенных в её пределах.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3168352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000" b="1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6.</a:t>
            </a: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Такие неблагоприятные природные явления, как  засухи, суховеи и пылевые бури, значительно затрудняют ведение  сельского хозяйства. Для какой из перечисленных территорий они наиболее характерны?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1) Ивановская область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2) республика Карелия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3) Волгоградская область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4) Камчатский край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000" b="1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      6.</a:t>
            </a: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Снежные лавины – одно из наиболее грозных и опасных природных явлений.  В каком из перечисленных регионов России снежные лавины представляют   наибольшую опасность?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1) Кировская   область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2) Республика Северная Осетия – Алания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 3) Новосибирская область</a:t>
            </a:r>
            <a:endParaRPr lang="ru-RU" sz="1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000" dirty="0">
                <a:solidFill>
                  <a:prstClr val="black"/>
                </a:solidFill>
                <a:latin typeface="TimesNewRomanPSMT"/>
                <a:ea typeface="Times New Roman"/>
                <a:cs typeface="TimesNewRomanPSMT"/>
              </a:rPr>
              <a:t>  4) Костромская  область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8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ea typeface="Times New Roman"/>
                <a:cs typeface="Times New Roman"/>
              </a:rPr>
              <a:t>Задания </a:t>
            </a:r>
            <a:r>
              <a:rPr lang="ru-RU" sz="2200" b="1" i="1" dirty="0">
                <a:ea typeface="Times New Roman"/>
                <a:cs typeface="Times New Roman"/>
              </a:rPr>
              <a:t>7-8 выполняются с использованием приведенной ниже </a:t>
            </a:r>
            <a:r>
              <a:rPr lang="ru-RU" sz="2200" b="1" i="1" dirty="0" err="1">
                <a:ea typeface="Times New Roman"/>
                <a:cs typeface="Times New Roman"/>
              </a:rPr>
              <a:t>климатограммы</a:t>
            </a:r>
            <a:r>
              <a:rPr lang="ru-RU" sz="2200" b="1" i="1" dirty="0">
                <a:ea typeface="Times New Roman"/>
                <a:cs typeface="Times New Roman"/>
              </a:rPr>
              <a:t>.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36145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Пункт А</a:t>
            </a:r>
          </a:p>
          <a:p>
            <a:endParaRPr lang="ru-RU" sz="1400" dirty="0"/>
          </a:p>
        </p:txBody>
      </p:sp>
      <p:pic>
        <p:nvPicPr>
          <p:cNvPr id="4" name="Рисунок 3" descr="http://e-ypok.ru/files/image/GIA/geo/geo_gia_2011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1196751"/>
            <a:ext cx="3456384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717350"/>
            <a:ext cx="4680520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7.</a:t>
            </a:r>
            <a:r>
              <a:rPr lang="ru-RU" dirty="0">
                <a:ea typeface="Times New Roman"/>
                <a:cs typeface="Times New Roman"/>
              </a:rPr>
              <a:t> Используя данные </a:t>
            </a:r>
            <a:r>
              <a:rPr lang="ru-RU" dirty="0" err="1">
                <a:ea typeface="Times New Roman"/>
                <a:cs typeface="Times New Roman"/>
              </a:rPr>
              <a:t>климатограммы</a:t>
            </a:r>
            <a:r>
              <a:rPr lang="ru-RU" dirty="0">
                <a:ea typeface="Times New Roman"/>
                <a:cs typeface="Times New Roman"/>
              </a:rPr>
              <a:t>, определите верное утверждение о климате пункта А.                                                                                         </a:t>
            </a:r>
            <a:endParaRPr lang="ru-RU" sz="1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1. Среднемесячные температуры воздуха в апреле и октябре примерно одинаковые.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2. Максимум выпадения атмосферных осадков приходится на июль.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3. Среднемесячные температуры воздуха имеют только положительные значения.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a typeface="Times New Roman"/>
                <a:cs typeface="Times New Roman"/>
              </a:rPr>
              <a:t>4. Среднегодовое количество атмосферных осадков превышает 800 мм.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789040"/>
            <a:ext cx="6390457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Times New Roman"/>
                <a:cs typeface="Times New Roman"/>
              </a:rPr>
              <a:t>8. </a:t>
            </a:r>
            <a:r>
              <a:rPr lang="ru-RU" dirty="0" smtClean="0">
                <a:ea typeface="Times New Roman"/>
                <a:cs typeface="Times New Roman"/>
              </a:rPr>
              <a:t>Используя </a:t>
            </a:r>
            <a:r>
              <a:rPr lang="ru-RU" dirty="0">
                <a:ea typeface="Times New Roman"/>
                <a:cs typeface="Times New Roman"/>
              </a:rPr>
              <a:t>данные </a:t>
            </a:r>
            <a:r>
              <a:rPr lang="ru-RU" dirty="0" err="1">
                <a:ea typeface="Times New Roman"/>
                <a:cs typeface="Times New Roman"/>
              </a:rPr>
              <a:t>климатограммы</a:t>
            </a:r>
            <a:r>
              <a:rPr lang="ru-RU" dirty="0">
                <a:ea typeface="Times New Roman"/>
                <a:cs typeface="Times New Roman"/>
              </a:rPr>
              <a:t>, определите годовую амплитуду температуры воздуха для пункта А. Ответ запишите в виде числа. </a:t>
            </a:r>
            <a:r>
              <a:rPr lang="ru-RU" dirty="0" smtClean="0">
                <a:ea typeface="Times New Roman"/>
                <a:cs typeface="Times New Roman"/>
              </a:rPr>
              <a:t>                  </a:t>
            </a:r>
            <a:r>
              <a:rPr lang="ru-RU" sz="1400" dirty="0" smtClean="0">
                <a:ea typeface="Times New Roman"/>
                <a:cs typeface="Times New Roman"/>
              </a:rPr>
              <a:t>34(35,33</a:t>
            </a:r>
            <a:r>
              <a:rPr lang="ru-RU" sz="1400" dirty="0">
                <a:ea typeface="Times New Roman"/>
                <a:cs typeface="Times New Roman"/>
              </a:rPr>
              <a:t>)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Ответ:__________________ 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1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ea typeface="Times New Roman"/>
                <a:cs typeface="Times New Roman"/>
              </a:rPr>
              <a:t>Задания 10-11 выполняются с использованием приведенной ниже карты погоды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endParaRPr lang="ru-RU" sz="1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400" y="692696"/>
            <a:ext cx="597748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28184" y="692696"/>
            <a:ext cx="2592288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Times New Roman"/>
                <a:cs typeface="Times New Roman"/>
              </a:rPr>
              <a:t>10.</a:t>
            </a:r>
            <a:r>
              <a:rPr lang="ru-RU" dirty="0">
                <a:ea typeface="Times New Roman"/>
                <a:cs typeface="Times New Roman"/>
              </a:rPr>
              <a:t> Какой из перечисленных городов, показанных на карте, находится в зоне действия циклона?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Тюмень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Новосибирск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Воронеж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Санкт-Петербург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8352928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Times New Roman"/>
                <a:cs typeface="Times New Roman"/>
              </a:rPr>
              <a:t>11. </a:t>
            </a:r>
            <a:r>
              <a:rPr lang="ru-RU" dirty="0" smtClean="0">
                <a:ea typeface="Times New Roman"/>
                <a:cs typeface="Times New Roman"/>
              </a:rPr>
              <a:t>Карта </a:t>
            </a:r>
            <a:r>
              <a:rPr lang="ru-RU" dirty="0">
                <a:ea typeface="Times New Roman"/>
                <a:cs typeface="Times New Roman"/>
              </a:rPr>
              <a:t>погоды составлена на 7 февраля. В каком из перечисленных городов, показанных на карте, на следующий день вероятно существенное похолодание?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Москва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Сыктывкар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Пермь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ea typeface="Times New Roman"/>
                <a:cs typeface="Times New Roman"/>
              </a:rPr>
              <a:t>Мурманск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latin typeface="TimesNewRomanPS-BoldItalicMT"/>
              </a:rPr>
              <a:t>Задания 10, 11 выполняются с использованием приведённой ниже карты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02708"/>
            <a:ext cx="8229600" cy="559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NewRomanPSMT"/>
              </a:rPr>
              <a:t> 10.Какой </a:t>
            </a:r>
            <a:r>
              <a:rPr lang="ru-RU" sz="1800" dirty="0">
                <a:latin typeface="TimesNewRomanPSMT"/>
              </a:rPr>
              <a:t>из перечисленных городов, показанных на карте, находится в </a:t>
            </a:r>
            <a:r>
              <a:rPr lang="ru-RU" sz="1800" dirty="0" smtClean="0">
                <a:latin typeface="TimesNewRomanPSMT"/>
              </a:rPr>
              <a:t>зоне  действия </a:t>
            </a:r>
            <a:r>
              <a:rPr lang="ru-RU" sz="1800" dirty="0">
                <a:latin typeface="TimesNewRomanPSMT"/>
              </a:rPr>
              <a:t>антициклона?</a:t>
            </a:r>
          </a:p>
          <a:p>
            <a:r>
              <a:rPr lang="ru-RU" sz="1800" dirty="0">
                <a:latin typeface="TimesNewRomanPSMT"/>
              </a:rPr>
              <a:t>1) Архангельск</a:t>
            </a:r>
          </a:p>
          <a:p>
            <a:r>
              <a:rPr lang="ru-RU" sz="1800" dirty="0">
                <a:latin typeface="TimesNewRomanPSMT"/>
              </a:rPr>
              <a:t>2) Салехард</a:t>
            </a:r>
          </a:p>
          <a:p>
            <a:r>
              <a:rPr lang="ru-RU" sz="1800" dirty="0">
                <a:latin typeface="TimesNewRomanPSMT"/>
              </a:rPr>
              <a:t>3) </a:t>
            </a:r>
            <a:r>
              <a:rPr lang="ru-RU" sz="1800" dirty="0" smtClean="0">
                <a:latin typeface="TimesNewRomanPSMT"/>
              </a:rPr>
              <a:t>Ростов-на-Дону</a:t>
            </a:r>
          </a:p>
          <a:p>
            <a:r>
              <a:rPr lang="ru-RU" sz="1800" dirty="0" smtClean="0">
                <a:latin typeface="TimesNewRomanPSMT"/>
              </a:rPr>
              <a:t>4) Москва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65882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prstClr val="black"/>
                </a:solidFill>
                <a:latin typeface="TimesNewRomanPS-BoldItalicMT"/>
              </a:rPr>
              <a:t>Задания 10, 11 выполняются с использованием приведённой ниже карты</a:t>
            </a: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NewRomanPSMT"/>
              </a:rPr>
              <a:t>11. </a:t>
            </a:r>
            <a:r>
              <a:rPr lang="ru-RU" sz="1800" dirty="0" smtClean="0">
                <a:latin typeface="TimesNewRomanPSMT"/>
              </a:rPr>
              <a:t>Карта </a:t>
            </a:r>
            <a:r>
              <a:rPr lang="ru-RU" sz="1800" dirty="0">
                <a:latin typeface="TimesNewRomanPSMT"/>
              </a:rPr>
              <a:t>погоды составлена на 12 апреля. В каком из перечисленных </a:t>
            </a:r>
            <a:r>
              <a:rPr lang="ru-RU" sz="1800" dirty="0" smtClean="0">
                <a:latin typeface="TimesNewRomanPSMT"/>
              </a:rPr>
              <a:t>городов, показанных </a:t>
            </a:r>
            <a:r>
              <a:rPr lang="ru-RU" sz="1800" dirty="0">
                <a:latin typeface="TimesNewRomanPSMT"/>
              </a:rPr>
              <a:t>на карте, на следующий день наиболее вероятно существенное </a:t>
            </a:r>
            <a:r>
              <a:rPr lang="ru-RU" sz="1800" dirty="0" smtClean="0">
                <a:latin typeface="TimesNewRomanPSMT"/>
              </a:rPr>
              <a:t>похолодание</a:t>
            </a:r>
            <a:r>
              <a:rPr lang="ru-RU" sz="1800" dirty="0">
                <a:latin typeface="TimesNewRomanPSMT"/>
              </a:rPr>
              <a:t>?</a:t>
            </a:r>
          </a:p>
          <a:p>
            <a:r>
              <a:rPr lang="ru-RU" sz="1800" dirty="0">
                <a:latin typeface="TimesNewRomanPSMT"/>
              </a:rPr>
              <a:t>1) Пермь</a:t>
            </a:r>
          </a:p>
          <a:p>
            <a:r>
              <a:rPr lang="ru-RU" sz="1800" dirty="0">
                <a:latin typeface="TimesNewRomanPSMT"/>
              </a:rPr>
              <a:t>2) Сыктывкар</a:t>
            </a:r>
          </a:p>
          <a:p>
            <a:r>
              <a:rPr lang="ru-RU" sz="1800" dirty="0">
                <a:latin typeface="TimesNewRomanPSMT"/>
              </a:rPr>
              <a:t>3) Омск</a:t>
            </a:r>
          </a:p>
          <a:p>
            <a:r>
              <a:rPr lang="ru-RU" sz="1800" dirty="0">
                <a:latin typeface="TimesNewRomanPSMT"/>
              </a:rPr>
              <a:t>4) Тюмень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65882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>
                <a:ea typeface="Times New Roman"/>
                <a:cs typeface="Times New Roman"/>
              </a:rPr>
              <a:t>Задания 14 выполняется с использованием текста, приведенного ниже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Пустыня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Намиб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начинается ещё на территории Анголы, тянется через всю Намибию и дотягивается на юге до Калахари, сливаясь с ней. Протяжённость пустыни – примерно 1900 км. Слово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Намиб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в переводе с языка местных народов значит: «место, где ничего нет». Да и откуда там чему взяться, если осадков выпадает меньше 10 мм. в  год.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14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Объясните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 чем связано почти полное отсутствие атмосферных осадков в пустыне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Намиб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? Ответ запишите на отдельном листе или бланке, сначала указав номер  задания.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        15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какой из перечисленных стран, есть пустыни?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1) Монголия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2) Индонезия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3) Дания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4) Польша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1377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Методика подготовки к ГИА по географии по теме «КЛИМАТ»</vt:lpstr>
      <vt:lpstr>Тема «Климат» в КИМах по географии</vt:lpstr>
      <vt:lpstr>Задание № 3 базового уровня проверяет знание и понимание особенностей природы России. Для выполнения  такого задания необходимо сравнивать географические объекты и явления, степень проявления географических процессов на разных  территориях России по указанным признакам.</vt:lpstr>
      <vt:lpstr>№ 6( может быть) базового уровня сложности проверяет умение распознавать в реальных жизненных ситуациях вопросы, идеи или проблемы, которые могут быть решены средствами географии. Эти вопросы проверяют знание и понимание учащимися процесса взаимодействия человека с окружающей природной средой, причин возникновения геоэкологических проблем, мер по сохранению природы и защите людей от стихийных природных и техногенных явлений. Для правильного ответа необходимо учитывать природные характеристики территории и объектов, расположенных в её пределах.</vt:lpstr>
      <vt:lpstr>Задания 7-8 выполняются с использованием приведенной ниже климатограммы. </vt:lpstr>
      <vt:lpstr>Задания 10-11 выполняются с использованием приведенной ниже карты погоды </vt:lpstr>
      <vt:lpstr>Задания 10, 11 выполняются с использованием приведённой ниже карты </vt:lpstr>
      <vt:lpstr>Задания 10, 11 выполняются с использованием приведённой ниже карты </vt:lpstr>
      <vt:lpstr>Задания 14 выполняется с использованием текста, приведенного ниже </vt:lpstr>
      <vt:lpstr>Задание №27 присутствуют во всех Кимах. Задания повышенного уровня сложности проверяют умение анализировать данные климатограммы и определять на карте положение пункта</vt:lpstr>
      <vt:lpstr>   27. Проанализируйте климатограмму и определите, какой буквой на карте  обозначен пункт, климат которого показан на климатограмме.  </vt:lpstr>
      <vt:lpstr>27.Проанализируйте климатограмму и определите, какой буквой на карте обозначен пункт, характеристики климата которого отражены </vt:lpstr>
      <vt:lpstr>Презентация PowerPoint</vt:lpstr>
      <vt:lpstr>29 повышенного уровня  строится на содержании раздела  «Планетарные  особенности Земли». Для его решения нужно знать, что 21 марта – день весеннего равноденствия . В этот день Солнце в зените  над  Экватором (0  ̊), г.Уфа расположен восточнее, а  день начинается на востоке.</vt:lpstr>
      <vt:lpstr>Задание 29 повышенного уровня выявляет способность учащихся анализировать данные , полученные в результате наблюдений географические закономерности, делать выводы.  Предложенные города расположены меридианально в зоне действия умеренно континентального климата.  Т.К измерения производились в разных городах  в течение одного часа, нельзя говорить о суточной амплитуде ț и об изменении высоты Солнца над горизонтом в зависимости от  времени  наблюдений, для этого  измерения должны проводится  несколько раз в сутки.</vt:lpstr>
      <vt:lpstr>Задание 30 повышенного уровня  строится на содержании раздела  «Планетарные  особенности Земли». Для его решения нужно знать, что 22 июня – день летнего солнцестояния. В этот день Солнце в зените  над Северным тропиком (23,5  ̊), а за Северным полярным кругом наблюдается явление полярного дня. Наибольшая продолжительность дня будет в городе, расположенном  ближе всего к Северному полярному кругу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подготовки к ГИА по географии по теме «КЛИМАТ»</dc:title>
  <dc:creator>Ермоленко</dc:creator>
  <cp:lastModifiedBy>geraskina</cp:lastModifiedBy>
  <cp:revision>75</cp:revision>
  <dcterms:created xsi:type="dcterms:W3CDTF">2011-12-08T20:12:12Z</dcterms:created>
  <dcterms:modified xsi:type="dcterms:W3CDTF">2013-10-10T13:08:19Z</dcterms:modified>
</cp:coreProperties>
</file>